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2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7161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Helvetica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Helvetica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Helvetica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Helvetica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Helvetica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Helvetica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Helvetica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Helvetica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Helvetica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?>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3" Type="http://schemas.openxmlformats.org/officeDocument/2006/relationships/image" Target="../media/logo_lavandiers.png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 name="Slide 1">
    <p:bg>
      <p:bgPr>
        <a:solidFill>
          <a:srgbClr val="265E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0"/>
            <a:ext cx="2926080" cy="5143500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3" name="Shape 1"/>
          <p:cNvSpPr/>
          <p:nvPr/>
        </p:nvSpPr>
        <p:spPr>
          <a:xfrm>
            <a:off x="5120640" y="731520"/>
            <a:ext cx="3200400" cy="3200400"/>
          </a:xfrm>
          <a:prstGeom prst="ellipse">
            <a:avLst/>
          </a:prstGeom>
          <a:solidFill>
            <a:srgbClr val="265EA2"/>
          </a:solidFill>
          <a:ln w="12700">
            <a:solidFill>
              <a:srgbClr val="265EA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365760"/>
            <a:ext cx="1005840" cy="10058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365760"/>
            <a:ext cx="1005840" cy="1005840"/>
          </a:xfrm>
          <a:prstGeom prst="ellipse">
            <a:avLst/>
          </a:prstGeom>
          <a:solidFill>
            <a:srgbClr val="FFFFFF">
              <a:alpha val="0"/>
            </a:srgbClr>
          </a:solidFill>
          <a:ln w="101600">
            <a:solidFill>
              <a:srgbClr val="265EA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5720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1554480"/>
            <a:ext cx="5303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457200" y="2212848"/>
            <a:ext cx="5303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Solutions eau &amp; lessive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57200" y="260604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pour laveries automatiques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457200" y="3063240"/>
            <a:ext cx="2286000" cy="36576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3218688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Île-de-France · 2026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92240" y="128016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642 €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6492240" y="1755648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gain net / mois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492240" y="228600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1 425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6492240" y="2761488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laveries IDF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492240" y="329184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5 mois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6492240" y="3767328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retour invest.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19" name="Text 17"/>
          <p:cNvSpPr/>
          <p:nvPr/>
        </p:nvSpPr>
        <p:spPr>
          <a:xfrm>
            <a:off x="274320" y="488746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CCCC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 — Confidentiel — 2026</a:t>
            </a:r>
            <a:endParaRPr lang="en-US" sz="750" dirty="0"/>
          </a:p>
        </p:txBody>
      </p:sp>
      <p:pic>
        <p:nvPicPr>
          <p:cNvPr id="9999" name="Logo Lavandier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0000" y="200000"/>
            <a:ext cx="800000" cy="82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4" name="Shape 2"/>
          <p:cNvSpPr/>
          <p:nvPr/>
        </p:nvSpPr>
        <p:spPr>
          <a:xfrm>
            <a:off x="274320" y="109728"/>
            <a:ext cx="658368" cy="65836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109728"/>
            <a:ext cx="658368" cy="658368"/>
          </a:xfrm>
          <a:prstGeom prst="ellipse">
            <a:avLst/>
          </a:prstGeom>
          <a:solidFill>
            <a:srgbClr val="000000">
              <a:alpha val="0"/>
            </a:srgbClr>
          </a:solidFill>
          <a:ln w="76200">
            <a:solidFill>
              <a:srgbClr val="265EA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02336" y="21031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05840" y="164592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74320" y="1078992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Le calcaire coûte cher à votre laverie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274320" y="15544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7777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Un problème structurel, non traité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" y="1920240"/>
            <a:ext cx="2057400" cy="2560320"/>
          </a:xfrm>
          <a:prstGeom prst="rect">
            <a:avLst/>
          </a:prstGeom>
          <a:solidFill>
            <a:srgbClr val="F1ECE2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1920240"/>
            <a:ext cx="2057400" cy="54864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12" name="Text 10"/>
          <p:cNvSpPr/>
          <p:nvPr/>
        </p:nvSpPr>
        <p:spPr>
          <a:xfrm>
            <a:off x="320040" y="205740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💧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84048" y="2514600"/>
            <a:ext cx="19476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Machines entartrées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84048" y="2926080"/>
            <a:ext cx="194767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Durée de vie réduite de 30 à 40%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→ remplacement prématuré à 8 000 €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468880" y="1920240"/>
            <a:ext cx="2057400" cy="2560320"/>
          </a:xfrm>
          <a:prstGeom prst="rect">
            <a:avLst/>
          </a:prstGeom>
          <a:solidFill>
            <a:srgbClr val="F1ECE2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468880" y="1920240"/>
            <a:ext cx="2057400" cy="54864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17" name="Text 15"/>
          <p:cNvSpPr/>
          <p:nvPr/>
        </p:nvSpPr>
        <p:spPr>
          <a:xfrm>
            <a:off x="2468880" y="205740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⚡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2532888" y="2514600"/>
            <a:ext cx="19476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Surconsommation énergie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532888" y="2926080"/>
            <a:ext cx="194767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Résistances encrassées = +30%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de consommation électrique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617720" y="1920240"/>
            <a:ext cx="2057400" cy="2560320"/>
          </a:xfrm>
          <a:prstGeom prst="rect">
            <a:avLst/>
          </a:prstGeom>
          <a:solidFill>
            <a:srgbClr val="F1ECE2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617720" y="1920240"/>
            <a:ext cx="2057400" cy="54864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22" name="Text 20"/>
          <p:cNvSpPr/>
          <p:nvPr/>
        </p:nvSpPr>
        <p:spPr>
          <a:xfrm>
            <a:off x="4617720" y="205740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🧴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4681728" y="2514600"/>
            <a:ext cx="19476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Gaspillage lessive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681728" y="2926080"/>
            <a:ext cx="194767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Dosages majorés pour compenser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l'efficacité réduite en eau dure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6766560" y="1920240"/>
            <a:ext cx="2057400" cy="2560320"/>
          </a:xfrm>
          <a:prstGeom prst="rect">
            <a:avLst/>
          </a:prstGeom>
          <a:solidFill>
            <a:srgbClr val="F1ECE2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766560" y="1920240"/>
            <a:ext cx="2057400" cy="54864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27" name="Text 25"/>
          <p:cNvSpPr/>
          <p:nvPr/>
        </p:nvSpPr>
        <p:spPr>
          <a:xfrm>
            <a:off x="6766560" y="205740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📉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6830568" y="2514600"/>
            <a:ext cx="19476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Qualité dégradée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830568" y="2926080"/>
            <a:ext cx="194767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Linge moins propre, risque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de réclamations clients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31" name="Text 29"/>
          <p:cNvSpPr/>
          <p:nvPr/>
        </p:nvSpPr>
        <p:spPr>
          <a:xfrm>
            <a:off x="274320" y="488746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CCCC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 — Confidentiel — 2026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4" name="Shape 2"/>
          <p:cNvSpPr/>
          <p:nvPr/>
        </p:nvSpPr>
        <p:spPr>
          <a:xfrm>
            <a:off x="274320" y="109728"/>
            <a:ext cx="658368" cy="65836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109728"/>
            <a:ext cx="658368" cy="658368"/>
          </a:xfrm>
          <a:prstGeom prst="ellipse">
            <a:avLst/>
          </a:prstGeom>
          <a:solidFill>
            <a:srgbClr val="000000">
              <a:alpha val="0"/>
            </a:srgbClr>
          </a:solidFill>
          <a:ln w="76200">
            <a:solidFill>
              <a:srgbClr val="265EA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02336" y="21031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05840" y="164592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74320" y="1078992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L'adoucisseur Lavandiers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274320" y="15544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7777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Équipement Pentair/Fleck · Distributeur agréé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1920240"/>
            <a:ext cx="4023360" cy="2926080"/>
          </a:xfrm>
          <a:prstGeom prst="rect">
            <a:avLst/>
          </a:prstGeom>
          <a:solidFill>
            <a:srgbClr val="F1ECE2"/>
          </a:solidFill>
          <a:ln/>
        </p:spPr>
      </p:sp>
      <p:sp>
        <p:nvSpPr>
          <p:cNvPr id="11" name="Text 9"/>
          <p:cNvSpPr/>
          <p:nvPr/>
        </p:nvSpPr>
        <p:spPr>
          <a:xfrm>
            <a:off x="411480" y="201168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Notre offre tout compris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11480" y="2395728"/>
            <a:ext cx="37490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Traitement eau par échange ionique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Débit 1,5 à 3,0 m³/h · &lt; 1°TH sortie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Installation sans interruption d'activité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SAV réactif · 48h en Île-de-France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Livraison sel incluse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Garantie équipement jusqu'à 5 ans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663440" y="1938528"/>
            <a:ext cx="4206240" cy="868680"/>
          </a:xfrm>
          <a:prstGeom prst="rect">
            <a:avLst/>
          </a:prstGeom>
          <a:solidFill>
            <a:srgbClr val="265EA2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663440" y="1993392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180 €/mois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4663440" y="2450592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Leasing 5 ans — tout compris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663440" y="2907792"/>
            <a:ext cx="4206240" cy="868680"/>
          </a:xfrm>
          <a:prstGeom prst="rect">
            <a:avLst/>
          </a:prstGeom>
          <a:solidFill>
            <a:srgbClr val="E54E23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63440" y="2962656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5 mois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4663440" y="3419856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Retour sur investissement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663440" y="3877056"/>
            <a:ext cx="4206240" cy="868680"/>
          </a:xfrm>
          <a:prstGeom prst="rect">
            <a:avLst/>
          </a:prstGeom>
          <a:solidFill>
            <a:srgbClr val="1A1A1A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663440" y="393192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48h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4663440" y="4389120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SAV garanti IDF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23" name="Text 21"/>
          <p:cNvSpPr/>
          <p:nvPr/>
        </p:nvSpPr>
        <p:spPr>
          <a:xfrm>
            <a:off x="274320" y="488746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CCCC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 — Confidentiel — 2026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4" name="Shape 2"/>
          <p:cNvSpPr/>
          <p:nvPr/>
        </p:nvSpPr>
        <p:spPr>
          <a:xfrm>
            <a:off x="274320" y="109728"/>
            <a:ext cx="658368" cy="65836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109728"/>
            <a:ext cx="658368" cy="658368"/>
          </a:xfrm>
          <a:prstGeom prst="ellipse">
            <a:avLst/>
          </a:prstGeom>
          <a:solidFill>
            <a:srgbClr val="000000">
              <a:alpha val="0"/>
            </a:srgbClr>
          </a:solidFill>
          <a:ln w="76200">
            <a:solidFill>
              <a:srgbClr val="265EA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02336" y="21031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05840" y="164592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74320" y="1078992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Retour sur investissement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274320" y="15544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7777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Base : 10 machines · 8 cycles/j · 365 j/an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1920240"/>
            <a:ext cx="8595360" cy="310896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11" name="Text 9"/>
          <p:cNvSpPr/>
          <p:nvPr/>
        </p:nvSpPr>
        <p:spPr>
          <a:xfrm>
            <a:off x="347472" y="1920240"/>
            <a:ext cx="5486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Poste d'économie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852160" y="1920240"/>
            <a:ext cx="1280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€/mois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223760" y="1920240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€/an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74320" y="2231136"/>
            <a:ext cx="8595360" cy="32918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15" name="Text 13"/>
          <p:cNvSpPr/>
          <p:nvPr/>
        </p:nvSpPr>
        <p:spPr>
          <a:xfrm>
            <a:off x="347472" y="2231136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1.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66928" y="2231136"/>
            <a:ext cx="7132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Economie lessive (reprogrammation liquide)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7772400" y="2231136"/>
            <a:ext cx="548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350 €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339328" y="2231136"/>
            <a:ext cx="502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4 200 €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74320" y="2542032"/>
            <a:ext cx="8595360" cy="32918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Text 18"/>
          <p:cNvSpPr/>
          <p:nvPr/>
        </p:nvSpPr>
        <p:spPr>
          <a:xfrm>
            <a:off x="347472" y="2542032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2.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66928" y="2542032"/>
            <a:ext cx="7132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Economie energie ballon eau chaude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7772400" y="2542032"/>
            <a:ext cx="548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72 €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8339328" y="2542032"/>
            <a:ext cx="502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864 €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74320" y="2852928"/>
            <a:ext cx="8595360" cy="32918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25" name="Text 23"/>
          <p:cNvSpPr/>
          <p:nvPr/>
        </p:nvSpPr>
        <p:spPr>
          <a:xfrm>
            <a:off x="347472" y="2852928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3.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66928" y="2852928"/>
            <a:ext cx="7132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Allongement duree de vie machines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772400" y="2852928"/>
            <a:ext cx="548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208 €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339328" y="2852928"/>
            <a:ext cx="502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2 500 €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74320" y="3163824"/>
            <a:ext cx="8595360" cy="32918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0" name="Text 28"/>
          <p:cNvSpPr/>
          <p:nvPr/>
        </p:nvSpPr>
        <p:spPr>
          <a:xfrm>
            <a:off x="347472" y="3163824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4.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566928" y="3163824"/>
            <a:ext cx="7132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Economie contrat maintenance ballon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7772400" y="3163824"/>
            <a:ext cx="548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25 €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8339328" y="3163824"/>
            <a:ext cx="502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300 €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274320" y="3474720"/>
            <a:ext cx="8595360" cy="32918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35" name="Text 33"/>
          <p:cNvSpPr/>
          <p:nvPr/>
        </p:nvSpPr>
        <p:spPr>
          <a:xfrm>
            <a:off x="347472" y="3474720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5.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66928" y="3474720"/>
            <a:ext cx="7132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Economie eau (reduction entartrage)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7772400" y="3474720"/>
            <a:ext cx="548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167 €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8339328" y="3474720"/>
            <a:ext cx="502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2 000 €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274320" y="3785616"/>
            <a:ext cx="8595360" cy="347472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0" name="Text 38"/>
          <p:cNvSpPr/>
          <p:nvPr/>
        </p:nvSpPr>
        <p:spPr>
          <a:xfrm>
            <a:off x="347472" y="3785616"/>
            <a:ext cx="5486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TOTAL SAVINGS BRUTS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5852160" y="3785616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822 €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7223760" y="3785616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9 864 €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274320" y="4133088"/>
            <a:ext cx="8595360" cy="292608"/>
          </a:xfrm>
          <a:prstGeom prst="rect">
            <a:avLst/>
          </a:prstGeom>
          <a:solidFill>
            <a:srgbClr val="FFF0ED"/>
          </a:solidFill>
          <a:ln/>
        </p:spPr>
      </p:sp>
      <p:sp>
        <p:nvSpPr>
          <p:cNvPr id="44" name="Text 42"/>
          <p:cNvSpPr/>
          <p:nvPr/>
        </p:nvSpPr>
        <p:spPr>
          <a:xfrm>
            <a:off x="347472" y="4133088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54E23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Loyer adoucisseur Lavandiers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5852160" y="4133088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E54E23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-180 €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223760" y="4133088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E54E23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-2 160 €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274320" y="4425696"/>
            <a:ext cx="8595360" cy="38404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48" name="Text 46"/>
          <p:cNvSpPr/>
          <p:nvPr/>
        </p:nvSpPr>
        <p:spPr>
          <a:xfrm>
            <a:off x="347472" y="4425696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GAIN NET MENSUEL</a:t>
            </a:r>
            <a:endParaRPr lang="en-US" sz="1300" dirty="0"/>
          </a:p>
        </p:txBody>
      </p:sp>
      <p:sp>
        <p:nvSpPr>
          <p:cNvPr id="49" name="Text 47"/>
          <p:cNvSpPr/>
          <p:nvPr/>
        </p:nvSpPr>
        <p:spPr>
          <a:xfrm>
            <a:off x="5852160" y="4425696"/>
            <a:ext cx="1280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642 €</a:t>
            </a:r>
            <a:endParaRPr lang="en-US" sz="1300" dirty="0"/>
          </a:p>
        </p:txBody>
      </p:sp>
      <p:sp>
        <p:nvSpPr>
          <p:cNvPr id="50" name="Text 48"/>
          <p:cNvSpPr/>
          <p:nvPr/>
        </p:nvSpPr>
        <p:spPr>
          <a:xfrm>
            <a:off x="7223760" y="4425696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7 704 €</a:t>
            </a:r>
            <a:endParaRPr lang="en-US" sz="1300" dirty="0"/>
          </a:p>
        </p:txBody>
      </p:sp>
      <p:sp>
        <p:nvSpPr>
          <p:cNvPr id="51" name="Shape 49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52" name="Text 50"/>
          <p:cNvSpPr/>
          <p:nvPr/>
        </p:nvSpPr>
        <p:spPr>
          <a:xfrm>
            <a:off x="274320" y="488746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CCCC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 — Confidentiel — 2026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4" name="Shape 2"/>
          <p:cNvSpPr/>
          <p:nvPr/>
        </p:nvSpPr>
        <p:spPr>
          <a:xfrm>
            <a:off x="274320" y="109728"/>
            <a:ext cx="658368" cy="65836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109728"/>
            <a:ext cx="658368" cy="658368"/>
          </a:xfrm>
          <a:prstGeom prst="ellipse">
            <a:avLst/>
          </a:prstGeom>
          <a:solidFill>
            <a:srgbClr val="000000">
              <a:alpha val="0"/>
            </a:srgbClr>
          </a:solidFill>
          <a:ln w="76200">
            <a:solidFill>
              <a:srgbClr val="265EA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02336" y="21031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05840" y="164592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74320" y="1078992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Levier CA : lessive liquide reprogrammee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274320" y="15544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7777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Revenu additionnel independant des economies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1920240"/>
            <a:ext cx="4206240" cy="2926080"/>
          </a:xfrm>
          <a:prstGeom prst="rect">
            <a:avLst/>
          </a:prstGeom>
          <a:solidFill>
            <a:srgbClr val="F1ECE2"/>
          </a:solidFill>
          <a:ln/>
        </p:spPr>
      </p:sp>
      <p:sp>
        <p:nvSpPr>
          <p:cNvPr id="11" name="Text 9"/>
          <p:cNvSpPr/>
          <p:nvPr/>
        </p:nvSpPr>
        <p:spPr>
          <a:xfrm>
            <a:off x="411480" y="201168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Comment ca marche ?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11480" y="2487168"/>
            <a:ext cx="237744" cy="237744"/>
          </a:xfrm>
          <a:prstGeom prst="ellipse">
            <a:avLst/>
          </a:prstGeom>
          <a:solidFill>
            <a:srgbClr val="265EA2"/>
          </a:solidFill>
          <a:ln w="12700">
            <a:solidFill>
              <a:srgbClr val="265EA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24871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713232" y="2450592"/>
            <a:ext cx="36210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L'adoucisseur permet de reprogrammer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les machines en lessive liquide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11480" y="3054096"/>
            <a:ext cx="237744" cy="237744"/>
          </a:xfrm>
          <a:prstGeom prst="ellipse">
            <a:avLst/>
          </a:prstGeom>
          <a:solidFill>
            <a:srgbClr val="265EA2"/>
          </a:solidFill>
          <a:ln w="12700">
            <a:solidFill>
              <a:srgbClr val="265EA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1480" y="3054096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713232" y="3017520"/>
            <a:ext cx="36210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 fournit la lessive optimisee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 un tarif preferentiel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11480" y="3621024"/>
            <a:ext cx="237744" cy="237744"/>
          </a:xfrm>
          <a:prstGeom prst="ellipse">
            <a:avLst/>
          </a:prstGeom>
          <a:solidFill>
            <a:srgbClr val="265EA2"/>
          </a:solidFill>
          <a:ln w="12700">
            <a:solidFill>
              <a:srgbClr val="265EA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11480" y="3621024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3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13232" y="3584448"/>
            <a:ext cx="36210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Le gerant paye Lavandiers par litre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utilise — sans investissement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11480" y="4187952"/>
            <a:ext cx="237744" cy="237744"/>
          </a:xfrm>
          <a:prstGeom prst="ellipse">
            <a:avLst/>
          </a:prstGeom>
          <a:solidFill>
            <a:srgbClr val="265EA2"/>
          </a:solidFill>
          <a:ln w="12700">
            <a:solidFill>
              <a:srgbClr val="265EA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11480" y="4187952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4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13232" y="4151376"/>
            <a:ext cx="36210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Marge brute Lavandiers : 1,40 EUR/litre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754880" y="1938528"/>
            <a:ext cx="4114800" cy="868680"/>
          </a:xfrm>
          <a:prstGeom prst="rect">
            <a:avLst/>
          </a:prstGeom>
          <a:solidFill>
            <a:srgbClr val="E54E23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4754880" y="1993392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+3 840 €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4754880" y="2450592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CA additionnel / mois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754880" y="2907792"/>
            <a:ext cx="4114800" cy="868680"/>
          </a:xfrm>
          <a:prstGeom prst="rect">
            <a:avLst/>
          </a:prstGeom>
          <a:solidFill>
            <a:srgbClr val="265EA2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54880" y="2962656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+46 080 €</a:t>
            </a:r>
            <a:endParaRPr lang="en-US" sz="2400" dirty="0"/>
          </a:p>
        </p:txBody>
      </p:sp>
      <p:sp>
        <p:nvSpPr>
          <p:cNvPr id="29" name="Text 27"/>
          <p:cNvSpPr/>
          <p:nvPr/>
        </p:nvSpPr>
        <p:spPr>
          <a:xfrm>
            <a:off x="4754880" y="3419856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CA additionnel / an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754880" y="3877056"/>
            <a:ext cx="4114800" cy="868680"/>
          </a:xfrm>
          <a:prstGeom prst="rect">
            <a:avLst/>
          </a:prstGeom>
          <a:solidFill>
            <a:srgbClr val="265EA2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754880" y="393192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+230 400 €</a:t>
            </a:r>
            <a:endParaRPr lang="en-US" sz="2400" dirty="0"/>
          </a:p>
        </p:txBody>
      </p:sp>
      <p:sp>
        <p:nvSpPr>
          <p:cNvPr id="32" name="Text 30"/>
          <p:cNvSpPr/>
          <p:nvPr/>
        </p:nvSpPr>
        <p:spPr>
          <a:xfrm>
            <a:off x="4754880" y="438912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CA additionnel sur 5 ans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274320" y="4681728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E54E23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Ce levier s'additionne au gain net de 642 EUR/mois — il est totalement independant.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35" name="Text 33"/>
          <p:cNvSpPr/>
          <p:nvPr/>
        </p:nvSpPr>
        <p:spPr>
          <a:xfrm>
            <a:off x="274320" y="488746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CCCC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 — Confidentiel — 2026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4" name="Shape 2"/>
          <p:cNvSpPr/>
          <p:nvPr/>
        </p:nvSpPr>
        <p:spPr>
          <a:xfrm>
            <a:off x="274320" y="109728"/>
            <a:ext cx="658368" cy="65836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109728"/>
            <a:ext cx="658368" cy="658368"/>
          </a:xfrm>
          <a:prstGeom prst="ellipse">
            <a:avLst/>
          </a:prstGeom>
          <a:solidFill>
            <a:srgbClr val="000000">
              <a:alpha val="0"/>
            </a:srgbClr>
          </a:solidFill>
          <a:ln w="76200">
            <a:solidFill>
              <a:srgbClr val="265EA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02336" y="21031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05840" y="164592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74320" y="1078992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Simulation par duree de contrat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274320" y="15544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7777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Projection gain net apres loyer adoucisseur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11480" y="1965960"/>
            <a:ext cx="2651760" cy="2651760"/>
          </a:xfrm>
          <a:prstGeom prst="rect">
            <a:avLst/>
          </a:prstGeom>
          <a:solidFill>
            <a:srgbClr val="F1ECE2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11480" y="1965960"/>
            <a:ext cx="2651760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12" name="Text 10"/>
          <p:cNvSpPr/>
          <p:nvPr/>
        </p:nvSpPr>
        <p:spPr>
          <a:xfrm>
            <a:off x="411480" y="2057400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3 ANS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39496" y="2496312"/>
            <a:ext cx="137891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7777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Savings bruts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1737360" y="2496312"/>
            <a:ext cx="12198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29 592 €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539496" y="3026664"/>
            <a:ext cx="137891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7777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Cout loyer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1737360" y="3026664"/>
            <a:ext cx="12198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-6 480 €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502920" y="3511296"/>
            <a:ext cx="2468880" cy="512064"/>
          </a:xfrm>
          <a:prstGeom prst="rect">
            <a:avLst/>
          </a:prstGeom>
          <a:solidFill>
            <a:srgbClr val="F1ECE2"/>
          </a:solidFill>
          <a:ln/>
        </p:spPr>
      </p:sp>
      <p:sp>
        <p:nvSpPr>
          <p:cNvPr id="18" name="Text 16"/>
          <p:cNvSpPr/>
          <p:nvPr/>
        </p:nvSpPr>
        <p:spPr>
          <a:xfrm>
            <a:off x="539496" y="3557016"/>
            <a:ext cx="137891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7777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Gain net total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1737360" y="3557016"/>
            <a:ext cx="12198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23 112 €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39496" y="4087368"/>
            <a:ext cx="137891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7777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ROI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1737360" y="4087368"/>
            <a:ext cx="12198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+357%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246120" y="1828800"/>
            <a:ext cx="2651760" cy="2926080"/>
          </a:xfrm>
          <a:prstGeom prst="rect">
            <a:avLst/>
          </a:prstGeom>
          <a:solidFill>
            <a:srgbClr val="265EA2"/>
          </a:solidFill>
          <a:ln/>
          <a:effectLst>
            <a:outerShdw blurRad="101600" dist="508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246120" y="1828800"/>
            <a:ext cx="2651760" cy="64008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24" name="Text 22"/>
          <p:cNvSpPr/>
          <p:nvPr/>
        </p:nvSpPr>
        <p:spPr>
          <a:xfrm>
            <a:off x="3246120" y="1920240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5 ANS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3374136" y="2359152"/>
            <a:ext cx="137891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Savings bruts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4572000" y="2359152"/>
            <a:ext cx="12198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49 320 €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3374136" y="2889504"/>
            <a:ext cx="137891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Cout loyer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4572000" y="2889504"/>
            <a:ext cx="12198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-10 800 €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3337560" y="3374136"/>
            <a:ext cx="2468880" cy="512064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0" name="Text 28"/>
          <p:cNvSpPr/>
          <p:nvPr/>
        </p:nvSpPr>
        <p:spPr>
          <a:xfrm>
            <a:off x="3374136" y="3419856"/>
            <a:ext cx="137891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Gain net total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4572000" y="3419856"/>
            <a:ext cx="12198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38 520 €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3374136" y="3950208"/>
            <a:ext cx="137891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ROI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4572000" y="3950208"/>
            <a:ext cx="12198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+357%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3246120" y="4370832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54E23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RECOMMANDE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080760" y="1965960"/>
            <a:ext cx="2651760" cy="2651760"/>
          </a:xfrm>
          <a:prstGeom prst="rect">
            <a:avLst/>
          </a:prstGeom>
          <a:solidFill>
            <a:srgbClr val="F1ECE2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080760" y="1965960"/>
            <a:ext cx="2651760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7" name="Text 35"/>
          <p:cNvSpPr/>
          <p:nvPr/>
        </p:nvSpPr>
        <p:spPr>
          <a:xfrm>
            <a:off x="6080760" y="2057400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7 ANS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6208776" y="2496312"/>
            <a:ext cx="137891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7777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Savings bruts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7406640" y="2496312"/>
            <a:ext cx="12198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69 048 €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6208776" y="3026664"/>
            <a:ext cx="137891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7777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Cout loyer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7406640" y="3026664"/>
            <a:ext cx="12198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-15 120 €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6172200" y="3511296"/>
            <a:ext cx="2468880" cy="512064"/>
          </a:xfrm>
          <a:prstGeom prst="rect">
            <a:avLst/>
          </a:prstGeom>
          <a:solidFill>
            <a:srgbClr val="F1ECE2"/>
          </a:solidFill>
          <a:ln/>
        </p:spPr>
      </p:sp>
      <p:sp>
        <p:nvSpPr>
          <p:cNvPr id="43" name="Text 41"/>
          <p:cNvSpPr/>
          <p:nvPr/>
        </p:nvSpPr>
        <p:spPr>
          <a:xfrm>
            <a:off x="6208776" y="3557016"/>
            <a:ext cx="137891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7777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Gain net total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7406640" y="3557016"/>
            <a:ext cx="12198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53 928 €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6208776" y="4087368"/>
            <a:ext cx="137891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7777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ROI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7406640" y="4087368"/>
            <a:ext cx="12198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+357%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48" name="Text 46"/>
          <p:cNvSpPr/>
          <p:nvPr/>
        </p:nvSpPr>
        <p:spPr>
          <a:xfrm>
            <a:off x="274320" y="488746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CCCC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 — Confidentiel — 2026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4" name="Shape 2"/>
          <p:cNvSpPr/>
          <p:nvPr/>
        </p:nvSpPr>
        <p:spPr>
          <a:xfrm>
            <a:off x="274320" y="109728"/>
            <a:ext cx="658368" cy="65836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109728"/>
            <a:ext cx="658368" cy="658368"/>
          </a:xfrm>
          <a:prstGeom prst="ellipse">
            <a:avLst/>
          </a:prstGeom>
          <a:solidFill>
            <a:srgbClr val="000000">
              <a:alpha val="0"/>
            </a:srgbClr>
          </a:solidFill>
          <a:ln w="76200">
            <a:solidFill>
              <a:srgbClr val="265EA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02336" y="21031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05840" y="164592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74320" y="1078992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Un marche inexploite en IDF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274320" y="15544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7777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1 425 laveries independantes — zero acteur integre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85216" y="1828800"/>
            <a:ext cx="1828800" cy="1188720"/>
          </a:xfrm>
          <a:prstGeom prst="rect">
            <a:avLst/>
          </a:prstGeom>
          <a:solidFill>
            <a:srgbClr val="265EA2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85216" y="1901952"/>
            <a:ext cx="1828800" cy="6537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1 425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585216" y="2482596"/>
            <a:ext cx="1828800" cy="4517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laveries IDF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ciblables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633472" y="1828800"/>
            <a:ext cx="1828800" cy="1188720"/>
          </a:xfrm>
          <a:prstGeom prst="rect">
            <a:avLst/>
          </a:prstGeom>
          <a:solidFill>
            <a:srgbClr val="265EA2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2633472" y="1901952"/>
            <a:ext cx="1828800" cy="6537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14 243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2633472" y="2482596"/>
            <a:ext cx="1828800" cy="4517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laveries France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total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681728" y="1828800"/>
            <a:ext cx="1828800" cy="1188720"/>
          </a:xfrm>
          <a:prstGeom prst="rect">
            <a:avLst/>
          </a:prstGeom>
          <a:solidFill>
            <a:srgbClr val="E54E23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81728" y="1901952"/>
            <a:ext cx="1828800" cy="6537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861 M€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4681728" y="2482596"/>
            <a:ext cx="1828800" cy="4517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CA marche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lessive France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729984" y="1828800"/>
            <a:ext cx="1828800" cy="1188720"/>
          </a:xfrm>
          <a:prstGeom prst="rect">
            <a:avLst/>
          </a:prstGeom>
          <a:solidFill>
            <a:srgbClr val="1A1A1A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729984" y="1901952"/>
            <a:ext cx="1828800" cy="6537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6729984" y="2482596"/>
            <a:ext cx="1828800" cy="4517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concurrent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integre IDF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274320" y="3218688"/>
            <a:ext cx="8595360" cy="1627632"/>
          </a:xfrm>
          <a:prstGeom prst="rect">
            <a:avLst/>
          </a:prstGeom>
          <a:solidFill>
            <a:srgbClr val="F1ECE2"/>
          </a:solidFill>
          <a:ln/>
        </p:spPr>
      </p:sp>
      <p:sp>
        <p:nvSpPr>
          <p:cNvPr id="23" name="Shape 21"/>
          <p:cNvSpPr/>
          <p:nvPr/>
        </p:nvSpPr>
        <p:spPr>
          <a:xfrm>
            <a:off x="274320" y="3218688"/>
            <a:ext cx="54864" cy="1627632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24" name="Text 22"/>
          <p:cNvSpPr/>
          <p:nvPr/>
        </p:nvSpPr>
        <p:spPr>
          <a:xfrm>
            <a:off x="457200" y="3291840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Positionnement unique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3639312"/>
            <a:ext cx="8321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Franchises exclues (Speed Queen, Wash'n Dry) — operateurs independants uniquement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Aucun acteur (Culligan, BWT, installateurs locaux) n'adresse ce segment avec une offre integree eau + service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A1A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LavoScan : outil de prospection terrain — 1 425 laveries georeferencees IDF, analyse photo IA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27" name="Text 25"/>
          <p:cNvSpPr/>
          <p:nvPr/>
        </p:nvSpPr>
        <p:spPr>
          <a:xfrm>
            <a:off x="274320" y="488746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CCCC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 — Confidentiel — 2026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265E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0" y="0"/>
            <a:ext cx="54864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6576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877824"/>
            <a:ext cx="5486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4 etapes pour demarrer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2011680" cy="36576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1463040"/>
            <a:ext cx="402336" cy="402336"/>
          </a:xfrm>
          <a:prstGeom prst="rect">
            <a:avLst/>
          </a:prstGeom>
          <a:solidFill>
            <a:srgbClr val="E54E23"/>
          </a:solidFill>
          <a:ln w="12700">
            <a:solidFill>
              <a:srgbClr val="E54E2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46304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60120" y="1463040"/>
            <a:ext cx="5029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Audit gratuit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60120" y="1682496"/>
            <a:ext cx="5029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Inspection de votre installation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sous 5 jours ouvrés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57200" y="2267712"/>
            <a:ext cx="402336" cy="402336"/>
          </a:xfrm>
          <a:prstGeom prst="rect">
            <a:avLst/>
          </a:prstGeom>
          <a:solidFill>
            <a:srgbClr val="E54E23"/>
          </a:solidFill>
          <a:ln w="12700">
            <a:solidFill>
              <a:srgbClr val="E54E2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26771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02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60120" y="2267712"/>
            <a:ext cx="5029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Simulation ROI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960120" y="2487168"/>
            <a:ext cx="5029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Calcul personnalise sur la base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de votre laverie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7200" y="3072384"/>
            <a:ext cx="402336" cy="402336"/>
          </a:xfrm>
          <a:prstGeom prst="rect">
            <a:avLst/>
          </a:prstGeom>
          <a:solidFill>
            <a:srgbClr val="E54E23"/>
          </a:solidFill>
          <a:ln w="12700">
            <a:solidFill>
              <a:srgbClr val="E54E2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072384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03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60120" y="3072384"/>
            <a:ext cx="5029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Installation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960120" y="3291840"/>
            <a:ext cx="5029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Sans interruption d'activite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par nos techniciens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" y="3877056"/>
            <a:ext cx="402336" cy="402336"/>
          </a:xfrm>
          <a:prstGeom prst="rect">
            <a:avLst/>
          </a:prstGeom>
          <a:solidFill>
            <a:srgbClr val="E54E23"/>
          </a:solidFill>
          <a:ln w="12700">
            <a:solidFill>
              <a:srgbClr val="E54E2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3877056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04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960120" y="3877056"/>
            <a:ext cx="5029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Economies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60120" y="4096512"/>
            <a:ext cx="5029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Demarrage immediat des savings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et du levier CA lessive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720840" y="1097280"/>
            <a:ext cx="2194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Contact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6903720" y="1444752"/>
            <a:ext cx="1828800" cy="2743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5" name="Text 23"/>
          <p:cNvSpPr/>
          <p:nvPr/>
        </p:nvSpPr>
        <p:spPr>
          <a:xfrm>
            <a:off x="6720840" y="160020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Julien Nargeolet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720840" y="189280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julien.nargeolet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720840" y="2185416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@lavandiers.com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720840" y="2478024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720840" y="277063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60 av. Motte-Picquet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720840" y="306324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75015 Paris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6720840" y="3566160"/>
            <a:ext cx="2194560" cy="109728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2" name="Text 30"/>
          <p:cNvSpPr/>
          <p:nvPr/>
        </p:nvSpPr>
        <p:spPr>
          <a:xfrm>
            <a:off x="6720840" y="363931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642 EUR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6720840" y="4151376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gain net / mois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0" y="4887468"/>
            <a:ext cx="6583680" cy="256032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5" name="Text 33"/>
          <p:cNvSpPr/>
          <p:nvPr/>
        </p:nvSpPr>
        <p:spPr>
          <a:xfrm>
            <a:off x="274320" y="4887468"/>
            <a:ext cx="6035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 — Confidentiel — 2026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65EA2"/>
      </a:accent1>
      <a:accent2>
        <a:srgbClr val="E54E23"/>
      </a:accent2>
      <a:accent3>
        <a:srgbClr val="A5A5A5"/>
      </a:accent3>
      <a:accent4>
        <a:srgbClr val="E54E23"/>
      </a:accent4>
      <a:accent5>
        <a:srgbClr val="265EA2"/>
      </a:accent5>
      <a:accent6>
        <a:srgbClr val="70AD47"/>
      </a:accent6>
      <a:hlink>
        <a:srgbClr val="265EA2"/>
      </a:hlink>
      <a:folHlink>
        <a:srgbClr val="954F72"/>
      </a:folHlink>
    </a:clrScheme>
    <a:fontScheme name="Office">
      <a:majorFont>
        <a:latin typeface="Helvetic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Helvetica"/>
        <a:font script="Hebr" typeface="Helvetic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Helvetica"/>
        <a:font script="Uigh" typeface="Microsoft Uighur"/>
        <a:font script="Geor" typeface="Sylfaen"/>
        <a:font script="Armn" typeface="Helvetica"/>
        <a:font script="Bugi" typeface="Leelawadee UI"/>
        <a:font script="Bopo" typeface="Microsoft JhengHei"/>
        <a:font script="Java" typeface="Javanese Text"/>
        <a:font script="Lisu" typeface="Helvetica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Helvetic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Helvetica"/>
        <a:font script="Hebr" typeface="Helvetica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Helvetica"/>
        <a:font script="Uigh" typeface="Microsoft Uighur"/>
        <a:font script="Geor" typeface="Sylfaen"/>
        <a:font script="Armn" typeface="Helvetica"/>
        <a:font script="Bugi" typeface="Leelawadee UI"/>
        <a:font script="Bopo" typeface="Microsoft JhengHei"/>
        <a:font script="Java" typeface="Javanese Text"/>
        <a:font script="Lisu" typeface="Helvetica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65EA2"/>
      </a:accent1>
      <a:accent2>
        <a:srgbClr val="E54E23"/>
      </a:accent2>
      <a:accent3>
        <a:srgbClr val="A5A5A5"/>
      </a:accent3>
      <a:accent4>
        <a:srgbClr val="E54E23"/>
      </a:accent4>
      <a:accent5>
        <a:srgbClr val="265EA2"/>
      </a:accent5>
      <a:accent6>
        <a:srgbClr val="70AD47"/>
      </a:accent6>
      <a:hlink>
        <a:srgbClr val="265EA2"/>
      </a:hlink>
      <a:folHlink>
        <a:srgbClr val="954F72"/>
      </a:folHlink>
    </a:clrScheme>
    <a:fontScheme name="Office">
      <a:majorFont>
        <a:latin typeface="Helvetic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Helvetica"/>
        <a:font script="Hebr" typeface="Helvetic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Helvetica"/>
        <a:font script="Uigh" typeface="Microsoft Uighur"/>
        <a:font script="Geor" typeface="Sylfaen"/>
        <a:font script="Armn" typeface="Helvetica"/>
        <a:font script="Bugi" typeface="Leelawadee UI"/>
        <a:font script="Bopo" typeface="Microsoft JhengHei"/>
        <a:font script="Java" typeface="Javanese Text"/>
        <a:font script="Lisu" typeface="Helvetica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Helvetic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Helvetica"/>
        <a:font script="Hebr" typeface="Helvetica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Helvetica"/>
        <a:font script="Uigh" typeface="Microsoft Uighur"/>
        <a:font script="Geor" typeface="Sylfaen"/>
        <a:font script="Armn" typeface="Helvetica"/>
        <a:font script="Bugi" typeface="Leelawadee UI"/>
        <a:font script="Bopo" typeface="Microsoft JhengHei"/>
        <a:font script="Java" typeface="Javanese Text"/>
        <a:font script="Lisu" typeface="Helvetica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663</Words>
  <Application>Microsoft Macintosh PowerPoint</Application>
  <PresentationFormat>Affichage à l'écran (16:9)</PresentationFormat>
  <Paragraphs>201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Arial Black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Lavandiers — Pitch Deck Adoucisseur</dc:title>
  <dc:subject>PptxGenJS Presentation</dc:subject>
  <dc:creator>Lavandiers</dc:creator>
  <cp:lastModifiedBy>Jules Jules</cp:lastModifiedBy>
  <cp:revision>1</cp:revision>
  <dcterms:created xsi:type="dcterms:W3CDTF">2026-04-05T12:46:33Z</dcterms:created>
  <dcterms:modified xsi:type="dcterms:W3CDTF">2026-04-05T12:51:29Z</dcterms:modified>
</cp:coreProperties>
</file>