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Helvetica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Helvetica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Helvetica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Helvetica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Helvetica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Helvetica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Helvetica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Helvetica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Helvetica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?>
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.xml" /><Relationship Id="rId3" Type="http://schemas.openxmlformats.org/officeDocument/2006/relationships/image" Target="../media/logo_lavandiers.png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 name="Slide 1">
    <p:bg>
      <p:bgPr>
        <a:solidFill>
          <a:srgbClr val="265EA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3" name="Shape 1"/>
          <p:cNvSpPr/>
          <p:nvPr/>
        </p:nvSpPr>
        <p:spPr>
          <a:xfrm>
            <a:off x="320040" y="0"/>
            <a:ext cx="73152" cy="5143500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68580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b="1" spc="400" kern="0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PROPOSITION DE PARTENARIAT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640080" y="1051560"/>
            <a:ext cx="7772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LAVANDIERS × PENTAIR</a:t>
            </a:r>
            <a:endParaRPr lang="en-US" sz="5200" dirty="0"/>
          </a:p>
        </p:txBody>
      </p:sp>
      <p:sp>
        <p:nvSpPr>
          <p:cNvPr id="6" name="Shape 4"/>
          <p:cNvSpPr/>
          <p:nvPr/>
        </p:nvSpPr>
        <p:spPr>
          <a:xfrm>
            <a:off x="640080" y="2240280"/>
            <a:ext cx="2743200" cy="45720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2423160"/>
            <a:ext cx="6858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F1ECE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Déployer les solutions Pentair dans le réseau laverie</a:t>
            </a:r>
            <a:endParaRPr lang="en-US" sz="1400" dirty="0"/>
          </a:p>
          <a:p>
            <a:pPr algn="l" indent="0" marL="0">
              <a:buNone/>
            </a:pPr>
            <a:r>
              <a:rPr lang="en-US" sz="1400" dirty="0">
                <a:solidFill>
                  <a:srgbClr val="F1ECE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automatique d'Île-de-France — un marché de 3 500 sites</a:t>
            </a:r>
            <a:endParaRPr lang="en-US" sz="1400" dirty="0"/>
          </a:p>
          <a:p>
            <a:pPr algn="l" indent="0" marL="0">
              <a:buNone/>
            </a:pPr>
            <a:r>
              <a:rPr lang="en-US" sz="1400" dirty="0">
                <a:solidFill>
                  <a:srgbClr val="F1ECE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sans acteur spécialisé en traitement de l'eau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640080" y="3520440"/>
            <a:ext cx="7772400" cy="36576"/>
          </a:xfrm>
          <a:prstGeom prst="rect">
            <a:avLst/>
          </a:prstGeom>
          <a:solidFill>
            <a:srgbClr val="1C4060"/>
          </a:solidFill>
          <a:ln/>
        </p:spPr>
      </p:sp>
      <p:sp>
        <p:nvSpPr>
          <p:cNvPr id="9" name="Text 7"/>
          <p:cNvSpPr/>
          <p:nvPr/>
        </p:nvSpPr>
        <p:spPr>
          <a:xfrm>
            <a:off x="640080" y="3703320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1ECE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Lavandiers – Groupe SBD  |  60 av. de la Motte-Picquet, 75015 Paris  |  Mars 2026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640080" y="411480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i="1" dirty="0">
                <a:solidFill>
                  <a:srgbClr val="4A7A9B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Document confidentiel</a:t>
            </a:r>
            <a:endParaRPr lang="en-US" sz="1000" dirty="0"/>
          </a:p>
        </p:txBody>
      </p:sp>
      <p:pic>
        <p:nvPicPr>
          <p:cNvPr id="9999" name="Logo Lavandier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00000" y="200000"/>
            <a:ext cx="800000" cy="820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77240"/>
            <a:ext cx="9144000" cy="64008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229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RÉSUMÉ EXÉCUTIF</a:t>
            </a:r>
            <a:endParaRPr lang="en-US" sz="2100" dirty="0"/>
          </a:p>
        </p:txBody>
      </p:sp>
      <p:sp>
        <p:nvSpPr>
          <p:cNvPr id="5" name="Text 3"/>
          <p:cNvSpPr/>
          <p:nvPr/>
        </p:nvSpPr>
        <p:spPr>
          <a:xfrm>
            <a:off x="365760" y="96012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Ce que nous proposons à Pentair en une slide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20040" y="1371600"/>
            <a:ext cx="1965960" cy="3520440"/>
          </a:xfrm>
          <a:prstGeom prst="rect">
            <a:avLst/>
          </a:prstGeom>
          <a:solidFill>
            <a:srgbClr val="F1ECE2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20040" y="1371600"/>
            <a:ext cx="1965960" cy="64008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8" name="Text 6"/>
          <p:cNvSpPr/>
          <p:nvPr/>
        </p:nvSpPr>
        <p:spPr>
          <a:xfrm>
            <a:off x="320040" y="1508760"/>
            <a:ext cx="1965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🎯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411480" y="2057400"/>
            <a:ext cx="1783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L'opportunité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11480" y="2468880"/>
            <a:ext cx="178308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3 500 laveries IDF — 0 acteur spécialisé en traitement de l'eau. Le marché est équipé d'adoucisseurs génériques ou pas du tout équipé.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2468880" y="1371600"/>
            <a:ext cx="1965960" cy="3520440"/>
          </a:xfrm>
          <a:prstGeom prst="rect">
            <a:avLst/>
          </a:prstGeom>
          <a:solidFill>
            <a:srgbClr val="F1ECE2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2468880" y="1371600"/>
            <a:ext cx="1965960" cy="64008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13" name="Text 11"/>
          <p:cNvSpPr/>
          <p:nvPr/>
        </p:nvSpPr>
        <p:spPr>
          <a:xfrm>
            <a:off x="2468880" y="1508760"/>
            <a:ext cx="1965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🏢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2560320" y="2057400"/>
            <a:ext cx="1783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Lavandiers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2560320" y="2468880"/>
            <a:ext cx="178308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Opérateur de services B2B laverie (Groupe SBD). Présence terrain IDF, accès direct aux gérants d'établissements indépendants.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4617720" y="1371600"/>
            <a:ext cx="1965960" cy="3520440"/>
          </a:xfrm>
          <a:prstGeom prst="rect">
            <a:avLst/>
          </a:prstGeom>
          <a:solidFill>
            <a:srgbClr val="F1ECE2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617720" y="1371600"/>
            <a:ext cx="1965960" cy="64008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18" name="Text 16"/>
          <p:cNvSpPr/>
          <p:nvPr/>
        </p:nvSpPr>
        <p:spPr>
          <a:xfrm>
            <a:off x="4617720" y="1508760"/>
            <a:ext cx="1965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🤝</a:t>
            </a:r>
            <a:endParaRPr lang="en-US" sz="2800" dirty="0"/>
          </a:p>
        </p:txBody>
      </p:sp>
      <p:sp>
        <p:nvSpPr>
          <p:cNvPr id="19" name="Text 17"/>
          <p:cNvSpPr/>
          <p:nvPr/>
        </p:nvSpPr>
        <p:spPr>
          <a:xfrm>
            <a:off x="4709160" y="2057400"/>
            <a:ext cx="1783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Ce qu'on demande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709160" y="2468880"/>
            <a:ext cx="178308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Tarifs partenaire sur les gammes Fleck/Everpure + support technique. En échange : déploiement systématique et remontée terrain.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6766560" y="1371600"/>
            <a:ext cx="1965960" cy="3520440"/>
          </a:xfrm>
          <a:prstGeom prst="rect">
            <a:avLst/>
          </a:prstGeom>
          <a:solidFill>
            <a:srgbClr val="F1ECE2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6766560" y="1371600"/>
            <a:ext cx="1965960" cy="64008"/>
          </a:xfrm>
          <a:prstGeom prst="rect">
            <a:avLst/>
          </a:prstGeom>
          <a:solidFill>
            <a:srgbClr val="E54E23"/>
          </a:solidFill>
          <a:ln/>
        </p:spPr>
      </p:sp>
      <p:sp>
        <p:nvSpPr>
          <p:cNvPr id="23" name="Text 21"/>
          <p:cNvSpPr/>
          <p:nvPr/>
        </p:nvSpPr>
        <p:spPr>
          <a:xfrm>
            <a:off x="6766560" y="1508760"/>
            <a:ext cx="1965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📈</a:t>
            </a:r>
            <a:endParaRPr lang="en-US" sz="2800" dirty="0"/>
          </a:p>
        </p:txBody>
      </p:sp>
      <p:sp>
        <p:nvSpPr>
          <p:cNvPr id="24" name="Text 22"/>
          <p:cNvSpPr/>
          <p:nvPr/>
        </p:nvSpPr>
        <p:spPr>
          <a:xfrm>
            <a:off x="6858000" y="2057400"/>
            <a:ext cx="1783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E54E23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Ce que Pentair y gagne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858000" y="2468880"/>
            <a:ext cx="178308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Un canal de prescription spécialisé laverie IDF, 50 installations Y1 → 200 Y3, visibilité co-branding sur un segment non adressé.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77240"/>
            <a:ext cx="9144000" cy="64008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229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LE MARCHÉ : UN SECTEUR EN CROISSANCE RAPIDE</a:t>
            </a:r>
            <a:endParaRPr lang="en-US" sz="2100" dirty="0"/>
          </a:p>
        </p:txBody>
      </p:sp>
      <p:sp>
        <p:nvSpPr>
          <p:cNvPr id="5" name="Shape 3"/>
          <p:cNvSpPr/>
          <p:nvPr/>
        </p:nvSpPr>
        <p:spPr>
          <a:xfrm>
            <a:off x="274320" y="960120"/>
            <a:ext cx="1920240" cy="1920240"/>
          </a:xfrm>
          <a:prstGeom prst="rect">
            <a:avLst/>
          </a:prstGeom>
          <a:solidFill>
            <a:srgbClr val="265EA2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960120"/>
            <a:ext cx="1920240" cy="54864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7" name="Text 5"/>
          <p:cNvSpPr/>
          <p:nvPr/>
        </p:nvSpPr>
        <p:spPr>
          <a:xfrm>
            <a:off x="347472" y="1097280"/>
            <a:ext cx="1773936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&gt;14 000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347472" y="1828800"/>
            <a:ext cx="1773936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établissements en France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(jan. 2026)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347472" y="2496312"/>
            <a:ext cx="177393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F1ECE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INSEE / Epsimas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2331720" y="960120"/>
            <a:ext cx="1920240" cy="1920240"/>
          </a:xfrm>
          <a:prstGeom prst="rect">
            <a:avLst/>
          </a:prstGeom>
          <a:solidFill>
            <a:srgbClr val="265EA2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2331720" y="960120"/>
            <a:ext cx="1920240" cy="54864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12" name="Text 10"/>
          <p:cNvSpPr/>
          <p:nvPr/>
        </p:nvSpPr>
        <p:spPr>
          <a:xfrm>
            <a:off x="2404872" y="1097280"/>
            <a:ext cx="1773936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861 M€</a:t>
            </a:r>
            <a:endParaRPr lang="en-US" sz="3200" dirty="0"/>
          </a:p>
        </p:txBody>
      </p:sp>
      <p:sp>
        <p:nvSpPr>
          <p:cNvPr id="13" name="Text 11"/>
          <p:cNvSpPr/>
          <p:nvPr/>
        </p:nvSpPr>
        <p:spPr>
          <a:xfrm>
            <a:off x="2404872" y="1828800"/>
            <a:ext cx="1773936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CA secteur 2024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2404872" y="2496312"/>
            <a:ext cx="177393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F1ECE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Epsimas 2024</a:t>
            </a:r>
            <a:endParaRPr lang="en-US" sz="800" dirty="0"/>
          </a:p>
        </p:txBody>
      </p:sp>
      <p:sp>
        <p:nvSpPr>
          <p:cNvPr id="15" name="Shape 13"/>
          <p:cNvSpPr/>
          <p:nvPr/>
        </p:nvSpPr>
        <p:spPr>
          <a:xfrm>
            <a:off x="4389120" y="960120"/>
            <a:ext cx="1920240" cy="1920240"/>
          </a:xfrm>
          <a:prstGeom prst="rect">
            <a:avLst/>
          </a:prstGeom>
          <a:solidFill>
            <a:srgbClr val="265EA2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389120" y="960120"/>
            <a:ext cx="1920240" cy="54864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17" name="Text 15"/>
          <p:cNvSpPr/>
          <p:nvPr/>
        </p:nvSpPr>
        <p:spPr>
          <a:xfrm>
            <a:off x="4462272" y="1097280"/>
            <a:ext cx="1773936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+8,9%</a:t>
            </a:r>
            <a:endParaRPr lang="en-US" sz="3200" dirty="0"/>
          </a:p>
        </p:txBody>
      </p:sp>
      <p:sp>
        <p:nvSpPr>
          <p:cNvPr id="18" name="Text 16"/>
          <p:cNvSpPr/>
          <p:nvPr/>
        </p:nvSpPr>
        <p:spPr>
          <a:xfrm>
            <a:off x="4462272" y="1828800"/>
            <a:ext cx="1773936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croissance CA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2023→2024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462272" y="2496312"/>
            <a:ext cx="177393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F1ECE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Epsimas 2024</a:t>
            </a:r>
            <a:endParaRPr lang="en-US" sz="800" dirty="0"/>
          </a:p>
        </p:txBody>
      </p:sp>
      <p:sp>
        <p:nvSpPr>
          <p:cNvPr id="20" name="Shape 18"/>
          <p:cNvSpPr/>
          <p:nvPr/>
        </p:nvSpPr>
        <p:spPr>
          <a:xfrm>
            <a:off x="6446520" y="960120"/>
            <a:ext cx="2423160" cy="1920240"/>
          </a:xfrm>
          <a:prstGeom prst="rect">
            <a:avLst/>
          </a:prstGeom>
          <a:solidFill>
            <a:srgbClr val="265EA2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6446520" y="960120"/>
            <a:ext cx="2423160" cy="54864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22" name="Text 20"/>
          <p:cNvSpPr/>
          <p:nvPr/>
        </p:nvSpPr>
        <p:spPr>
          <a:xfrm>
            <a:off x="6519672" y="1097280"/>
            <a:ext cx="2276856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~3 500</a:t>
            </a:r>
            <a:endParaRPr lang="en-US" sz="3200" dirty="0"/>
          </a:p>
        </p:txBody>
      </p:sp>
      <p:sp>
        <p:nvSpPr>
          <p:cNvPr id="23" name="Text 21"/>
          <p:cNvSpPr/>
          <p:nvPr/>
        </p:nvSpPr>
        <p:spPr>
          <a:xfrm>
            <a:off x="6519672" y="1828800"/>
            <a:ext cx="2276856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laveries IDF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(25% du parc national)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6519672" y="2496312"/>
            <a:ext cx="227685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F1ECE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Epsimas / Businesscoot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74320" y="2999232"/>
            <a:ext cx="8595360" cy="411480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26" name="Text 24"/>
          <p:cNvSpPr/>
          <p:nvPr/>
        </p:nvSpPr>
        <p:spPr>
          <a:xfrm>
            <a:off x="365760" y="2999232"/>
            <a:ext cx="8321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POURQUOI LE SECTEUR A BESOIN DE TRAITEMENT DE L'EAU — MAINTENANT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274320" y="3502152"/>
            <a:ext cx="1993392" cy="1481328"/>
          </a:xfrm>
          <a:prstGeom prst="rect">
            <a:avLst/>
          </a:prstGeom>
          <a:solidFill>
            <a:srgbClr val="F1ECE2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274320" y="3547872"/>
            <a:ext cx="199339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⚡</a:t>
            </a:r>
            <a:endParaRPr lang="en-US" sz="2200" dirty="0"/>
          </a:p>
        </p:txBody>
      </p:sp>
      <p:sp>
        <p:nvSpPr>
          <p:cNvPr id="29" name="Text 27"/>
          <p:cNvSpPr/>
          <p:nvPr/>
        </p:nvSpPr>
        <p:spPr>
          <a:xfrm>
            <a:off x="347472" y="3913632"/>
            <a:ext cx="184708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Facture élec ×3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347472" y="4169664"/>
            <a:ext cx="1847088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800 € → 2 400 €/mois entre 2022 et 2024 — les exploitants cherchent toute économie possible</a:t>
            </a:r>
            <a:endParaRPr lang="en-US" sz="950" dirty="0"/>
          </a:p>
        </p:txBody>
      </p:sp>
      <p:sp>
        <p:nvSpPr>
          <p:cNvPr id="31" name="Shape 29"/>
          <p:cNvSpPr/>
          <p:nvPr/>
        </p:nvSpPr>
        <p:spPr>
          <a:xfrm>
            <a:off x="2450592" y="3502152"/>
            <a:ext cx="1993392" cy="1481328"/>
          </a:xfrm>
          <a:prstGeom prst="rect">
            <a:avLst/>
          </a:prstGeom>
          <a:solidFill>
            <a:srgbClr val="F1ECE2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2450592" y="3547872"/>
            <a:ext cx="199339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💧</a:t>
            </a:r>
            <a:endParaRPr lang="en-US" sz="2200" dirty="0"/>
          </a:p>
        </p:txBody>
      </p:sp>
      <p:sp>
        <p:nvSpPr>
          <p:cNvPr id="33" name="Text 31"/>
          <p:cNvSpPr/>
          <p:nvPr/>
        </p:nvSpPr>
        <p:spPr>
          <a:xfrm>
            <a:off x="2523744" y="3913632"/>
            <a:ext cx="184708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Eau IDF très dure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2523744" y="4169664"/>
            <a:ext cx="1847088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&gt;30 °F TH en moyenne — entartrage rapide, machines fragilisées dès 6 mois sans protection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4626864" y="3502152"/>
            <a:ext cx="1993392" cy="1481328"/>
          </a:xfrm>
          <a:prstGeom prst="rect">
            <a:avLst/>
          </a:prstGeom>
          <a:solidFill>
            <a:srgbClr val="F1ECE2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36" name="Text 34"/>
          <p:cNvSpPr/>
          <p:nvPr/>
        </p:nvSpPr>
        <p:spPr>
          <a:xfrm>
            <a:off x="4626864" y="3547872"/>
            <a:ext cx="199339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🌱</a:t>
            </a:r>
            <a:endParaRPr lang="en-US" sz="2200" dirty="0"/>
          </a:p>
        </p:txBody>
      </p:sp>
      <p:sp>
        <p:nvSpPr>
          <p:cNvPr id="37" name="Text 35"/>
          <p:cNvSpPr/>
          <p:nvPr/>
        </p:nvSpPr>
        <p:spPr>
          <a:xfrm>
            <a:off x="4700016" y="3913632"/>
            <a:ext cx="184708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Exigence éco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4700016" y="4169664"/>
            <a:ext cx="1847088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Nouvelles ouvertures imposent équipements éco-responsables ; lessives bio + eau maîtrisée = argument commercial fort</a:t>
            </a:r>
            <a:endParaRPr lang="en-US" sz="950" dirty="0"/>
          </a:p>
        </p:txBody>
      </p:sp>
      <p:sp>
        <p:nvSpPr>
          <p:cNvPr id="39" name="Shape 37"/>
          <p:cNvSpPr/>
          <p:nvPr/>
        </p:nvSpPr>
        <p:spPr>
          <a:xfrm>
            <a:off x="6803136" y="3502152"/>
            <a:ext cx="1993392" cy="1481328"/>
          </a:xfrm>
          <a:prstGeom prst="rect">
            <a:avLst/>
          </a:prstGeom>
          <a:solidFill>
            <a:srgbClr val="F1ECE2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40" name="Text 38"/>
          <p:cNvSpPr/>
          <p:nvPr/>
        </p:nvSpPr>
        <p:spPr>
          <a:xfrm>
            <a:off x="6803136" y="3547872"/>
            <a:ext cx="199339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📱</a:t>
            </a:r>
            <a:endParaRPr lang="en-US" sz="2200" dirty="0"/>
          </a:p>
        </p:txBody>
      </p:sp>
      <p:sp>
        <p:nvSpPr>
          <p:cNvPr id="41" name="Text 39"/>
          <p:cNvSpPr/>
          <p:nvPr/>
        </p:nvSpPr>
        <p:spPr>
          <a:xfrm>
            <a:off x="6876288" y="3913632"/>
            <a:ext cx="184708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Digitalisation</a:t>
            </a:r>
            <a:endParaRPr lang="en-US" sz="1100" dirty="0"/>
          </a:p>
        </p:txBody>
      </p:sp>
      <p:sp>
        <p:nvSpPr>
          <p:cNvPr id="42" name="Text 40"/>
          <p:cNvSpPr/>
          <p:nvPr/>
        </p:nvSpPr>
        <p:spPr>
          <a:xfrm>
            <a:off x="6876288" y="4169664"/>
            <a:ext cx="1847088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63% de laveries connectées (app/badge) en 2024 vs 45% en 2022 — clientèle de plus en plus exigeante</a:t>
            </a:r>
            <a:endParaRPr lang="en-US" sz="950" dirty="0"/>
          </a:p>
        </p:txBody>
      </p:sp>
      <p:sp>
        <p:nvSpPr>
          <p:cNvPr id="43" name="Text 41"/>
          <p:cNvSpPr/>
          <p:nvPr/>
        </p:nvSpPr>
        <p:spPr>
          <a:xfrm>
            <a:off x="274320" y="4937760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Sources vérifiées : Epsimas jan. 2026, INSEE, Wash Me, lexpress-franchise.com jan. 2026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265EA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77240"/>
            <a:ext cx="9144000" cy="64008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229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PAYSAGE CONCURRENTIEL — QUI ÉQUIPE LES LAVERIES AUJOURD'HUI ?</a:t>
            </a:r>
            <a:endParaRPr lang="en-US" sz="2100" dirty="0"/>
          </a:p>
        </p:txBody>
      </p:sp>
      <p:sp>
        <p:nvSpPr>
          <p:cNvPr id="5" name="Text 3"/>
          <p:cNvSpPr/>
          <p:nvPr/>
        </p:nvSpPr>
        <p:spPr>
          <a:xfrm>
            <a:off x="365760" y="914400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1ECE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Réalité terrain : aucun acteur n'adresse spécifiquement le segment laverie automatique IDF avec une offre intégrée eau + service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74320" y="1371600"/>
            <a:ext cx="1993392" cy="3520440"/>
          </a:xfrm>
          <a:prstGeom prst="rect">
            <a:avLst/>
          </a:prstGeom>
          <a:solidFill>
            <a:srgbClr val="265EA2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1371600"/>
            <a:ext cx="1993392" cy="64008"/>
          </a:xfrm>
          <a:prstGeom prst="rect">
            <a:avLst/>
          </a:prstGeom>
          <a:solidFill>
            <a:srgbClr val="E54E23"/>
          </a:solidFill>
          <a:ln/>
        </p:spPr>
      </p:sp>
      <p:sp>
        <p:nvSpPr>
          <p:cNvPr id="8" name="Text 6"/>
          <p:cNvSpPr/>
          <p:nvPr/>
        </p:nvSpPr>
        <p:spPr>
          <a:xfrm>
            <a:off x="347472" y="1481328"/>
            <a:ext cx="184708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54E23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CULLIGAN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47472" y="1783080"/>
            <a:ext cx="184708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F1ECE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Modèle location / abonnement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365760" y="2103120"/>
            <a:ext cx="18288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• Réseau 70-100 agences France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365760" y="2542032"/>
            <a:ext cx="18288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• Prix élevés : 1 300–2 500 € + contrat obligatoire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65760" y="2980944"/>
            <a:ext cx="18288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• SAV, sel et maintenance : exclusivité Culligan uniquement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365760" y="3419856"/>
            <a:ext cx="18288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• Modèle captif rejeté par les indépendants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365760" y="3858768"/>
            <a:ext cx="18288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• Pas de spécialisation laverie automatique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320040" y="4416552"/>
            <a:ext cx="1901952" cy="347472"/>
          </a:xfrm>
          <a:prstGeom prst="rect">
            <a:avLst/>
          </a:prstGeom>
          <a:solidFill>
            <a:srgbClr val="2A1500"/>
          </a:solidFill>
          <a:ln/>
        </p:spPr>
      </p:sp>
      <p:sp>
        <p:nvSpPr>
          <p:cNvPr id="16" name="Text 14"/>
          <p:cNvSpPr/>
          <p:nvPr/>
        </p:nvSpPr>
        <p:spPr>
          <a:xfrm>
            <a:off x="347472" y="4416552"/>
            <a:ext cx="184708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E54E23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❌ Trop cher, trop captif pour les indépendants</a:t>
            </a:r>
            <a:endParaRPr lang="en-US" sz="850" dirty="0"/>
          </a:p>
        </p:txBody>
      </p:sp>
      <p:sp>
        <p:nvSpPr>
          <p:cNvPr id="17" name="Shape 15"/>
          <p:cNvSpPr/>
          <p:nvPr/>
        </p:nvSpPr>
        <p:spPr>
          <a:xfrm>
            <a:off x="2450592" y="1371600"/>
            <a:ext cx="1993392" cy="3520440"/>
          </a:xfrm>
          <a:prstGeom prst="rect">
            <a:avLst/>
          </a:prstGeom>
          <a:solidFill>
            <a:srgbClr val="265EA2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2450592" y="1371600"/>
            <a:ext cx="1993392" cy="64008"/>
          </a:xfrm>
          <a:prstGeom prst="rect">
            <a:avLst/>
          </a:prstGeom>
          <a:solidFill>
            <a:srgbClr val="E54E23"/>
          </a:solidFill>
          <a:ln/>
        </p:spPr>
      </p:sp>
      <p:sp>
        <p:nvSpPr>
          <p:cNvPr id="19" name="Text 17"/>
          <p:cNvSpPr/>
          <p:nvPr/>
        </p:nvSpPr>
        <p:spPr>
          <a:xfrm>
            <a:off x="2523744" y="1481328"/>
            <a:ext cx="184708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54E23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BWT / PERMO / CILLIT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2523744" y="1783080"/>
            <a:ext cx="184708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F1ECE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Généraliste résidentiel/pro</a:t>
            </a: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2542032" y="2103120"/>
            <a:ext cx="18288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• Leader européen traitement eau (Groupe BWT)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2542032" y="2542032"/>
            <a:ext cx="18288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• Prix 1 600–2 970 € — gamme large mais généraliste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2542032" y="2980944"/>
            <a:ext cx="18288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• Réseau d'installateurs, pas de spécialiste laverie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2542032" y="3419856"/>
            <a:ext cx="18288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• Pas d'offre packagée avec lessive ou sel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2542032" y="3858768"/>
            <a:ext cx="18288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• Couverture IDF incomplète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2496312" y="4416552"/>
            <a:ext cx="1901952" cy="347472"/>
          </a:xfrm>
          <a:prstGeom prst="rect">
            <a:avLst/>
          </a:prstGeom>
          <a:solidFill>
            <a:srgbClr val="2A1500"/>
          </a:solidFill>
          <a:ln/>
        </p:spPr>
      </p:sp>
      <p:sp>
        <p:nvSpPr>
          <p:cNvPr id="27" name="Text 25"/>
          <p:cNvSpPr/>
          <p:nvPr/>
        </p:nvSpPr>
        <p:spPr>
          <a:xfrm>
            <a:off x="2523744" y="4416552"/>
            <a:ext cx="184708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E54E23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⚠️ Présent mais sans ancrage laverie</a:t>
            </a:r>
            <a:endParaRPr lang="en-US" sz="850" dirty="0"/>
          </a:p>
        </p:txBody>
      </p:sp>
      <p:sp>
        <p:nvSpPr>
          <p:cNvPr id="28" name="Shape 26"/>
          <p:cNvSpPr/>
          <p:nvPr/>
        </p:nvSpPr>
        <p:spPr>
          <a:xfrm>
            <a:off x="4626864" y="1371600"/>
            <a:ext cx="1993392" cy="3520440"/>
          </a:xfrm>
          <a:prstGeom prst="rect">
            <a:avLst/>
          </a:prstGeom>
          <a:solidFill>
            <a:srgbClr val="265EA2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4626864" y="1371600"/>
            <a:ext cx="1993392" cy="64008"/>
          </a:xfrm>
          <a:prstGeom prst="rect">
            <a:avLst/>
          </a:prstGeom>
          <a:solidFill>
            <a:srgbClr val="E54E23"/>
          </a:solidFill>
          <a:ln/>
        </p:spPr>
      </p:sp>
      <p:sp>
        <p:nvSpPr>
          <p:cNvPr id="30" name="Text 28"/>
          <p:cNvSpPr/>
          <p:nvPr/>
        </p:nvSpPr>
        <p:spPr>
          <a:xfrm>
            <a:off x="4700016" y="1481328"/>
            <a:ext cx="184708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54E23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INSTALLATEURS LOCAUX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4700016" y="1783080"/>
            <a:ext cx="184708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F1ECE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Plombiers / artisans</a:t>
            </a:r>
            <a:endParaRPr lang="en-US" sz="850" dirty="0"/>
          </a:p>
        </p:txBody>
      </p:sp>
      <p:sp>
        <p:nvSpPr>
          <p:cNvPr id="32" name="Text 30"/>
          <p:cNvSpPr/>
          <p:nvPr/>
        </p:nvSpPr>
        <p:spPr>
          <a:xfrm>
            <a:off x="4718304" y="2103120"/>
            <a:ext cx="18288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• Solutions one-shot sans suivi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4718304" y="2542032"/>
            <a:ext cx="18288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• Aucune expertise métier laverie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4718304" y="2980944"/>
            <a:ext cx="18288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• Pas de conseil sur dureté eau / dosage lessive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4718304" y="3419856"/>
            <a:ext cx="18288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• Aucun service après-vente structuré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18304" y="3858768"/>
            <a:ext cx="18288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• Références Fleck souvent utilisées mais mal dimensionnées</a:t>
            </a:r>
            <a:endParaRPr lang="en-US" sz="900" dirty="0"/>
          </a:p>
        </p:txBody>
      </p:sp>
      <p:sp>
        <p:nvSpPr>
          <p:cNvPr id="37" name="Shape 35"/>
          <p:cNvSpPr/>
          <p:nvPr/>
        </p:nvSpPr>
        <p:spPr>
          <a:xfrm>
            <a:off x="4672584" y="4416552"/>
            <a:ext cx="1901952" cy="347472"/>
          </a:xfrm>
          <a:prstGeom prst="rect">
            <a:avLst/>
          </a:prstGeom>
          <a:solidFill>
            <a:srgbClr val="2A1500"/>
          </a:solidFill>
          <a:ln/>
        </p:spPr>
      </p:sp>
      <p:sp>
        <p:nvSpPr>
          <p:cNvPr id="38" name="Text 36"/>
          <p:cNvSpPr/>
          <p:nvPr/>
        </p:nvSpPr>
        <p:spPr>
          <a:xfrm>
            <a:off x="4700016" y="4416552"/>
            <a:ext cx="184708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E54E23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⚠️ Réponse ponctuelle, pas de partenaire</a:t>
            </a:r>
            <a:endParaRPr lang="en-US" sz="850" dirty="0"/>
          </a:p>
        </p:txBody>
      </p:sp>
      <p:sp>
        <p:nvSpPr>
          <p:cNvPr id="39" name="Shape 37"/>
          <p:cNvSpPr/>
          <p:nvPr/>
        </p:nvSpPr>
        <p:spPr>
          <a:xfrm>
            <a:off x="6803136" y="1371600"/>
            <a:ext cx="1993392" cy="3520440"/>
          </a:xfrm>
          <a:prstGeom prst="rect">
            <a:avLst/>
          </a:prstGeom>
          <a:solidFill>
            <a:srgbClr val="265EA2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40" name="Shape 38"/>
          <p:cNvSpPr/>
          <p:nvPr/>
        </p:nvSpPr>
        <p:spPr>
          <a:xfrm>
            <a:off x="6803136" y="1371600"/>
            <a:ext cx="1993392" cy="64008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41" name="Text 39"/>
          <p:cNvSpPr/>
          <p:nvPr/>
        </p:nvSpPr>
        <p:spPr>
          <a:xfrm>
            <a:off x="6876288" y="1481328"/>
            <a:ext cx="184708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LAVANDIERS × PENTAIR</a:t>
            </a:r>
            <a:endParaRPr lang="en-US" sz="1200" dirty="0"/>
          </a:p>
        </p:txBody>
      </p:sp>
      <p:sp>
        <p:nvSpPr>
          <p:cNvPr id="42" name="Text 40"/>
          <p:cNvSpPr/>
          <p:nvPr/>
        </p:nvSpPr>
        <p:spPr>
          <a:xfrm>
            <a:off x="6876288" y="1783080"/>
            <a:ext cx="184708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F1ECE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L'offre qui n'existe pas encore</a:t>
            </a:r>
            <a:endParaRPr lang="en-US" sz="850" dirty="0"/>
          </a:p>
        </p:txBody>
      </p:sp>
      <p:sp>
        <p:nvSpPr>
          <p:cNvPr id="43" name="Text 41"/>
          <p:cNvSpPr/>
          <p:nvPr/>
        </p:nvSpPr>
        <p:spPr>
          <a:xfrm>
            <a:off x="6894576" y="2103120"/>
            <a:ext cx="18288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• Spécialiste laverie automatique IDF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6894576" y="2542032"/>
            <a:ext cx="18288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• Offre packagée : eau adoucie + sel + lessive + SAV</a:t>
            </a:r>
            <a:endParaRPr lang="en-US" sz="900" dirty="0"/>
          </a:p>
        </p:txBody>
      </p:sp>
      <p:sp>
        <p:nvSpPr>
          <p:cNvPr id="45" name="Text 43"/>
          <p:cNvSpPr/>
          <p:nvPr/>
        </p:nvSpPr>
        <p:spPr>
          <a:xfrm>
            <a:off x="6894576" y="2980944"/>
            <a:ext cx="18288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• Tarifs accessibles via partenariat distributeur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6894576" y="3419856"/>
            <a:ext cx="18288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• Conseil dimensionnement adapté (débit, dureté locale)</a:t>
            </a:r>
            <a:endParaRPr lang="en-US" sz="900" dirty="0"/>
          </a:p>
        </p:txBody>
      </p:sp>
      <p:sp>
        <p:nvSpPr>
          <p:cNvPr id="47" name="Text 45"/>
          <p:cNvSpPr/>
          <p:nvPr/>
        </p:nvSpPr>
        <p:spPr>
          <a:xfrm>
            <a:off x="6894576" y="3858768"/>
            <a:ext cx="18288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• Prescription active sur tout le réseau Lavandiers</a:t>
            </a:r>
            <a:endParaRPr lang="en-US" sz="900" dirty="0"/>
          </a:p>
        </p:txBody>
      </p:sp>
      <p:sp>
        <p:nvSpPr>
          <p:cNvPr id="48" name="Shape 46"/>
          <p:cNvSpPr/>
          <p:nvPr/>
        </p:nvSpPr>
        <p:spPr>
          <a:xfrm>
            <a:off x="6848856" y="4416552"/>
            <a:ext cx="1901952" cy="347472"/>
          </a:xfrm>
          <a:prstGeom prst="rect">
            <a:avLst/>
          </a:prstGeom>
          <a:solidFill>
            <a:srgbClr val="1A5C30"/>
          </a:solidFill>
          <a:ln/>
        </p:spPr>
      </p:sp>
      <p:sp>
        <p:nvSpPr>
          <p:cNvPr id="49" name="Text 47"/>
          <p:cNvSpPr/>
          <p:nvPr/>
        </p:nvSpPr>
        <p:spPr>
          <a:xfrm>
            <a:off x="6876288" y="4416552"/>
            <a:ext cx="184708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✅ Le seul opérateur spécialisé de bout en bout</a:t>
            </a:r>
            <a:endParaRPr lang="en-US" sz="8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77240"/>
            <a:ext cx="9144000" cy="64008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229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POURQUOI L'EAU ADOUCIE EST UN LEVIER ÉCONOMIQUE POUR UNE LAVERIE</a:t>
            </a:r>
            <a:endParaRPr lang="en-US" sz="2100" dirty="0"/>
          </a:p>
        </p:txBody>
      </p:sp>
      <p:sp>
        <p:nvSpPr>
          <p:cNvPr id="5" name="Text 3"/>
          <p:cNvSpPr/>
          <p:nvPr/>
        </p:nvSpPr>
        <p:spPr>
          <a:xfrm>
            <a:off x="365760" y="896112"/>
            <a:ext cx="8412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IDF : dureté moyenne &gt;30 °F TH — sans traitement, toute laverie subit entartrage, surconsommation et usure prématurée</a:t>
            </a:r>
            <a:endParaRPr lang="en-US" sz="1150" dirty="0"/>
          </a:p>
        </p:txBody>
      </p:sp>
      <p:sp>
        <p:nvSpPr>
          <p:cNvPr id="6" name="Shape 4"/>
          <p:cNvSpPr/>
          <p:nvPr/>
        </p:nvSpPr>
        <p:spPr>
          <a:xfrm>
            <a:off x="274320" y="1353312"/>
            <a:ext cx="4023360" cy="777240"/>
          </a:xfrm>
          <a:prstGeom prst="rect">
            <a:avLst/>
          </a:prstGeom>
          <a:solidFill>
            <a:srgbClr val="F1ECE2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1353312"/>
            <a:ext cx="54864" cy="777240"/>
          </a:xfrm>
          <a:prstGeom prst="rect">
            <a:avLst/>
          </a:prstGeom>
          <a:solidFill>
            <a:srgbClr val="E54E23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1389888"/>
            <a:ext cx="3749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54E23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Résistances entartrées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57200" y="1627632"/>
            <a:ext cx="3749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+5 à 20% de conso électrique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457200" y="182880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2 mm de tartre = −20% d'efficacité thermique (données secteur)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274320" y="2240280"/>
            <a:ext cx="4023360" cy="777240"/>
          </a:xfrm>
          <a:prstGeom prst="rect">
            <a:avLst/>
          </a:prstGeom>
          <a:solidFill>
            <a:srgbClr val="F1ECE2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274320" y="2240280"/>
            <a:ext cx="54864" cy="777240"/>
          </a:xfrm>
          <a:prstGeom prst="rect">
            <a:avLst/>
          </a:prstGeom>
          <a:solidFill>
            <a:srgbClr val="E54E23"/>
          </a:solidFill>
          <a:ln/>
        </p:spPr>
      </p:sp>
      <p:sp>
        <p:nvSpPr>
          <p:cNvPr id="13" name="Text 11"/>
          <p:cNvSpPr/>
          <p:nvPr/>
        </p:nvSpPr>
        <p:spPr>
          <a:xfrm>
            <a:off x="457200" y="2276856"/>
            <a:ext cx="3749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54E23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Dosage lessive compensatoire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57200" y="2514600"/>
            <a:ext cx="3749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Budget lessive ×1,5 à ×2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457200" y="2715768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L'eau dure neutralise les tensioactifs → sur-dosage systématique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274320" y="3127248"/>
            <a:ext cx="4023360" cy="777240"/>
          </a:xfrm>
          <a:prstGeom prst="rect">
            <a:avLst/>
          </a:prstGeom>
          <a:solidFill>
            <a:srgbClr val="F1ECE2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274320" y="3127248"/>
            <a:ext cx="54864" cy="777240"/>
          </a:xfrm>
          <a:prstGeom prst="rect">
            <a:avLst/>
          </a:prstGeom>
          <a:solidFill>
            <a:srgbClr val="E54E23"/>
          </a:solidFill>
          <a:ln/>
        </p:spPr>
      </p:sp>
      <p:sp>
        <p:nvSpPr>
          <p:cNvPr id="18" name="Text 16"/>
          <p:cNvSpPr/>
          <p:nvPr/>
        </p:nvSpPr>
        <p:spPr>
          <a:xfrm>
            <a:off x="457200" y="3163824"/>
            <a:ext cx="3749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54E23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Usure prématurée machines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57200" y="3401568"/>
            <a:ext cx="3749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Durée de vie réduite de 30-50%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457200" y="3602736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Joints, électrovannes, tambours — remplacement anticipé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274320" y="4014216"/>
            <a:ext cx="4023360" cy="777240"/>
          </a:xfrm>
          <a:prstGeom prst="rect">
            <a:avLst/>
          </a:prstGeom>
          <a:solidFill>
            <a:srgbClr val="F1ECE2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274320" y="4014216"/>
            <a:ext cx="54864" cy="777240"/>
          </a:xfrm>
          <a:prstGeom prst="rect">
            <a:avLst/>
          </a:prstGeom>
          <a:solidFill>
            <a:srgbClr val="E54E23"/>
          </a:solidFill>
          <a:ln/>
        </p:spPr>
      </p:sp>
      <p:sp>
        <p:nvSpPr>
          <p:cNvPr id="23" name="Text 21"/>
          <p:cNvSpPr/>
          <p:nvPr/>
        </p:nvSpPr>
        <p:spPr>
          <a:xfrm>
            <a:off x="457200" y="4050792"/>
            <a:ext cx="3749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54E23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Résultats lavage dégradés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57200" y="4288536"/>
            <a:ext cx="3749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Insatisfaction clients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457200" y="4489704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Linge rêche, terne → perte de fidélisation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4434840" y="1261872"/>
            <a:ext cx="54864" cy="3749040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27" name="Shape 25"/>
          <p:cNvSpPr/>
          <p:nvPr/>
        </p:nvSpPr>
        <p:spPr>
          <a:xfrm>
            <a:off x="4754880" y="1353312"/>
            <a:ext cx="4114800" cy="777240"/>
          </a:xfrm>
          <a:prstGeom prst="rect">
            <a:avLst/>
          </a:prstGeom>
          <a:solidFill>
            <a:srgbClr val="F1ECE2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4754880" y="1353312"/>
            <a:ext cx="54864" cy="777240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29" name="Text 27"/>
          <p:cNvSpPr/>
          <p:nvPr/>
        </p:nvSpPr>
        <p:spPr>
          <a:xfrm>
            <a:off x="4937760" y="1389888"/>
            <a:ext cx="3749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−50% de détergents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4937760" y="1627632"/>
            <a:ext cx="3749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Eau douce = tensioactifs 2× plus efficaces</a:t>
            </a:r>
            <a:endParaRPr lang="en-US" sz="1050" dirty="0"/>
          </a:p>
        </p:txBody>
      </p:sp>
      <p:sp>
        <p:nvSpPr>
          <p:cNvPr id="31" name="Text 29"/>
          <p:cNvSpPr/>
          <p:nvPr/>
        </p:nvSpPr>
        <p:spPr>
          <a:xfrm>
            <a:off x="4937760" y="182880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Pentair Europe — données produits vérifiées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4754880" y="2240280"/>
            <a:ext cx="4114800" cy="777240"/>
          </a:xfrm>
          <a:prstGeom prst="rect">
            <a:avLst/>
          </a:prstGeom>
          <a:solidFill>
            <a:srgbClr val="F1ECE2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4754880" y="2240280"/>
            <a:ext cx="54864" cy="777240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34" name="Text 32"/>
          <p:cNvSpPr/>
          <p:nvPr/>
        </p:nvSpPr>
        <p:spPr>
          <a:xfrm>
            <a:off x="4937760" y="2276856"/>
            <a:ext cx="3749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−40% de sel adoucisseur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4937760" y="2514600"/>
            <a:ext cx="3749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Régénération optimisée Maxima</a:t>
            </a:r>
            <a:endParaRPr lang="en-US" sz="1050" dirty="0"/>
          </a:p>
        </p:txBody>
      </p:sp>
      <p:sp>
        <p:nvSpPr>
          <p:cNvPr id="36" name="Text 34"/>
          <p:cNvSpPr/>
          <p:nvPr/>
        </p:nvSpPr>
        <p:spPr>
          <a:xfrm>
            <a:off x="4937760" y="2715768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Pentair Maxima — données constructeur</a:t>
            </a:r>
            <a:endParaRPr lang="en-US" sz="900" dirty="0"/>
          </a:p>
        </p:txBody>
      </p:sp>
      <p:sp>
        <p:nvSpPr>
          <p:cNvPr id="37" name="Shape 35"/>
          <p:cNvSpPr/>
          <p:nvPr/>
        </p:nvSpPr>
        <p:spPr>
          <a:xfrm>
            <a:off x="4754880" y="3127248"/>
            <a:ext cx="4114800" cy="777240"/>
          </a:xfrm>
          <a:prstGeom prst="rect">
            <a:avLst/>
          </a:prstGeom>
          <a:solidFill>
            <a:srgbClr val="F1ECE2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4754880" y="3127248"/>
            <a:ext cx="54864" cy="777240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39" name="Text 37"/>
          <p:cNvSpPr/>
          <p:nvPr/>
        </p:nvSpPr>
        <p:spPr>
          <a:xfrm>
            <a:off x="4937760" y="3163824"/>
            <a:ext cx="3749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+8 à 15% d'économie énergétique</a:t>
            </a:r>
            <a:endParaRPr lang="en-US" sz="1100" dirty="0"/>
          </a:p>
        </p:txBody>
      </p:sp>
      <p:sp>
        <p:nvSpPr>
          <p:cNvPr id="40" name="Text 38"/>
          <p:cNvSpPr/>
          <p:nvPr/>
        </p:nvSpPr>
        <p:spPr>
          <a:xfrm>
            <a:off x="4937760" y="3401568"/>
            <a:ext cx="3749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Résistances propres = transfert thermique optimal</a:t>
            </a:r>
            <a:endParaRPr lang="en-US" sz="1050" dirty="0"/>
          </a:p>
        </p:txBody>
      </p:sp>
      <p:sp>
        <p:nvSpPr>
          <p:cNvPr id="41" name="Text 39"/>
          <p:cNvSpPr/>
          <p:nvPr/>
        </p:nvSpPr>
        <p:spPr>
          <a:xfrm>
            <a:off x="4937760" y="3602736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Estimation secteur blanchisserie</a:t>
            </a:r>
            <a:endParaRPr lang="en-US" sz="900" dirty="0"/>
          </a:p>
        </p:txBody>
      </p:sp>
      <p:sp>
        <p:nvSpPr>
          <p:cNvPr id="42" name="Shape 40"/>
          <p:cNvSpPr/>
          <p:nvPr/>
        </p:nvSpPr>
        <p:spPr>
          <a:xfrm>
            <a:off x="4754880" y="4014216"/>
            <a:ext cx="4114800" cy="777240"/>
          </a:xfrm>
          <a:prstGeom prst="rect">
            <a:avLst/>
          </a:prstGeom>
          <a:solidFill>
            <a:srgbClr val="F1ECE2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43" name="Shape 41"/>
          <p:cNvSpPr/>
          <p:nvPr/>
        </p:nvSpPr>
        <p:spPr>
          <a:xfrm>
            <a:off x="4754880" y="4014216"/>
            <a:ext cx="54864" cy="777240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44" name="Text 42"/>
          <p:cNvSpPr/>
          <p:nvPr/>
        </p:nvSpPr>
        <p:spPr>
          <a:xfrm>
            <a:off x="4937760" y="4050792"/>
            <a:ext cx="3749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Durée de vie machines ×2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4937760" y="4288536"/>
            <a:ext cx="3749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Fin de l'entartrage structurel</a:t>
            </a:r>
            <a:endParaRPr lang="en-US" sz="1050" dirty="0"/>
          </a:p>
        </p:txBody>
      </p:sp>
      <p:sp>
        <p:nvSpPr>
          <p:cNvPr id="46" name="Text 44"/>
          <p:cNvSpPr/>
          <p:nvPr/>
        </p:nvSpPr>
        <p:spPr>
          <a:xfrm>
            <a:off x="4937760" y="4489704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Retours terrain blanchisserie industrielle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265EA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77240"/>
            <a:ext cx="9144000" cy="64008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229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SIMULATION ROI — PAR LAVERIE (10-15 MACHINES, PARIS)</a:t>
            </a:r>
            <a:endParaRPr lang="en-US" sz="2100" dirty="0"/>
          </a:p>
        </p:txBody>
      </p:sp>
      <p:sp>
        <p:nvSpPr>
          <p:cNvPr id="5" name="Text 3"/>
          <p:cNvSpPr/>
          <p:nvPr/>
        </p:nvSpPr>
        <p:spPr>
          <a:xfrm>
            <a:off x="365760" y="914400"/>
            <a:ext cx="8412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1ECE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Hypothèses : dureté eau 35 °F TH, budget lessive moyen 5 000 €/an, facture élec 12 000 €/an, 1 technicien SAV/mois</a:t>
            </a:r>
            <a:endParaRPr lang="en-US" sz="10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280160"/>
          <a:ext cx="8595360" cy="3520440"/>
        </p:xfrm>
        <a:graphic>
          <a:graphicData uri="http://schemas.openxmlformats.org/drawingml/2006/table">
            <a:tbl>
              <a:tblPr/>
              <a:tblGrid>
                <a:gridCol w="4061"/>
                <a:gridCol w="2301"/>
                <a:gridCol w="2707"/>
                <a:gridCol w="3655"/>
              </a:tblGrid>
              <a:tr h="3520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265EA2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Poste</a:t>
                      </a:r>
                      <a:endParaRPr lang="en-US" sz="11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016000" marR="1016000" marT="1016000" marB="1016000" anchor="ctr">
                    <a:lnL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5EA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265EA2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Avant traitement</a:t>
                      </a:r>
                      <a:endParaRPr lang="en-US" sz="11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016000" marR="1016000" marT="1016000" marB="1016000" anchor="ctr">
                    <a:lnL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5EA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265EA2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Après eau adoucie</a:t>
                      </a:r>
                      <a:endParaRPr lang="en-US" sz="11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016000" marR="1016000" marT="1016000" marB="1016000" anchor="ctr">
                    <a:lnL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5EA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265EA2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Économie annuelle</a:t>
                      </a:r>
                      <a:endParaRPr lang="en-US" sz="11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016000" marR="1016000" marT="1016000" marB="1016000" anchor="ctr">
                    <a:lnL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5EA2"/>
                    </a:solidFill>
                  </a:tcPr>
                </a:tc>
              </a:tr>
              <a:tr h="3520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FFFFFF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Budget lessive (détergents)</a:t>
                      </a:r>
                      <a:endParaRPr lang="en-US" sz="10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016000" marR="1016000" marT="1016000" marB="1016000" anchor="ctr">
                    <a:lnL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5EA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FFFFFF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5 000 €</a:t>
                      </a:r>
                      <a:endParaRPr lang="en-US" sz="10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016000" marR="1016000" marT="1016000" marB="1016000" anchor="ctr">
                    <a:lnL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5EA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FFFFFF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2 500 € (−50%)</a:t>
                      </a:r>
                      <a:endParaRPr lang="en-US" sz="10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016000" marR="1016000" marT="1016000" marB="1016000" anchor="ctr">
                    <a:lnL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5EA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FFFFFF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2 500 €</a:t>
                      </a:r>
                      <a:endParaRPr lang="en-US" sz="10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016000" marR="1016000" marT="1016000" marB="1016000" anchor="ctr">
                    <a:lnL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5EA2"/>
                    </a:solidFill>
                  </a:tcPr>
                </a:tc>
              </a:tr>
              <a:tr h="3520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FFFFFF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Sel adoucisseur (si existant)</a:t>
                      </a:r>
                      <a:endParaRPr lang="en-US" sz="10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016000" marR="1016000" marT="1016000" marB="1016000" anchor="ctr">
                    <a:lnL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5EA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FFFFFF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400 €</a:t>
                      </a:r>
                      <a:endParaRPr lang="en-US" sz="10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016000" marR="1016000" marT="1016000" marB="1016000" anchor="ctr">
                    <a:lnL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5EA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FFFFFF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240 € (−40%)</a:t>
                      </a:r>
                      <a:endParaRPr lang="en-US" sz="10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016000" marR="1016000" marT="1016000" marB="1016000" anchor="ctr">
                    <a:lnL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5EA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FFFFFF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160 €</a:t>
                      </a:r>
                      <a:endParaRPr lang="en-US" sz="10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016000" marR="1016000" marT="1016000" marB="1016000" anchor="ctr">
                    <a:lnL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5EA2"/>
                    </a:solidFill>
                  </a:tcPr>
                </a:tc>
              </a:tr>
              <a:tr h="3520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FFFFFF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Facture électricité</a:t>
                      </a:r>
                      <a:endParaRPr lang="en-US" sz="10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016000" marR="1016000" marT="1016000" marB="1016000" anchor="ctr">
                    <a:lnL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5EA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FFFFFF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12 000 €</a:t>
                      </a:r>
                      <a:endParaRPr lang="en-US" sz="10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016000" marR="1016000" marT="1016000" marB="1016000" anchor="ctr">
                    <a:lnL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5EA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FFFFFF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10 200 € (−15%)</a:t>
                      </a:r>
                      <a:endParaRPr lang="en-US" sz="10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016000" marR="1016000" marT="1016000" marB="1016000" anchor="ctr">
                    <a:lnL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5EA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FFFFFF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1 800 €</a:t>
                      </a:r>
                      <a:endParaRPr lang="en-US" sz="10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016000" marR="1016000" marT="1016000" marB="1016000" anchor="ctr">
                    <a:lnL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5EA2"/>
                    </a:solidFill>
                  </a:tcPr>
                </a:tc>
              </a:tr>
              <a:tr h="3520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FFFFFF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SAV / maintenance machines</a:t>
                      </a:r>
                      <a:endParaRPr lang="en-US" sz="10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016000" marR="1016000" marT="1016000" marB="1016000" anchor="ctr">
                    <a:lnL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5EA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FFFFFF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1 800 €</a:t>
                      </a:r>
                      <a:endParaRPr lang="en-US" sz="10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016000" marR="1016000" marT="1016000" marB="1016000" anchor="ctr">
                    <a:lnL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5EA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FFFFFF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900 € (−50% pannes tartre)</a:t>
                      </a:r>
                      <a:endParaRPr lang="en-US" sz="10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016000" marR="1016000" marT="1016000" marB="1016000" anchor="ctr">
                    <a:lnL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5EA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FFFFFF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900 €</a:t>
                      </a:r>
                      <a:endParaRPr lang="en-US" sz="10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016000" marR="1016000" marT="1016000" marB="1016000" anchor="ctr">
                    <a:lnL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5EA2"/>
                    </a:solidFill>
                  </a:tcPr>
                </a:tc>
              </a:tr>
              <a:tr h="3520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FFFFFF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Remplacement pièces usure</a:t>
                      </a:r>
                      <a:endParaRPr lang="en-US" sz="10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016000" marR="1016000" marT="1016000" marB="1016000" anchor="ctr">
                    <a:lnL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5EA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FFFFFF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600 €</a:t>
                      </a:r>
                      <a:endParaRPr lang="en-US" sz="10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016000" marR="1016000" marT="1016000" marB="1016000" anchor="ctr">
                    <a:lnL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5EA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FFFFFF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300 €</a:t>
                      </a:r>
                      <a:endParaRPr lang="en-US" sz="10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016000" marR="1016000" marT="1016000" marB="1016000" anchor="ctr">
                    <a:lnL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5EA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FFFFFF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300 €</a:t>
                      </a:r>
                      <a:endParaRPr lang="en-US" sz="10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016000" marR="1016000" marT="1016000" marB="1016000" anchor="ctr">
                    <a:lnL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5EA2"/>
                    </a:solidFill>
                  </a:tcPr>
                </a:tc>
              </a:tr>
              <a:tr h="3520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265EA2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TOTAL ÉCONOMIES / AN</a:t>
                      </a:r>
                      <a:endParaRPr lang="en-US" sz="11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016000" marR="1016000" marT="1016000" marB="1016000" anchor="ctr">
                    <a:lnL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5EA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1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016000" marR="1016000" marT="1016000" marB="1016000" anchor="ctr">
                    <a:lnL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5EA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1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016000" marR="1016000" marT="1016000" marB="1016000" anchor="ctr">
                    <a:lnL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5EA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265EA2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5 660 €</a:t>
                      </a:r>
                      <a:endParaRPr lang="en-US" sz="11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016000" marR="1016000" marT="1016000" marB="1016000" anchor="ctr">
                    <a:lnL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5EA2"/>
                    </a:solidFill>
                  </a:tcPr>
                </a:tc>
              </a:tr>
              <a:tr h="3520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FFFFFF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Coût installation adoucisseur Pentair Fleck</a:t>
                      </a:r>
                      <a:endParaRPr lang="en-US" sz="10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016000" marR="1016000" marT="1016000" marB="1016000" anchor="ctr">
                    <a:lnL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5EA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016000" marR="1016000" marT="1016000" marB="1016000" anchor="ctr">
                    <a:lnL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5EA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016000" marR="1016000" marT="1016000" marB="1016000" anchor="ctr">
                    <a:lnL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5EA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FFFFFF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−800 à −1 500 € (année 1)</a:t>
                      </a:r>
                      <a:endParaRPr lang="en-US" sz="10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016000" marR="1016000" marT="1016000" marB="1016000" anchor="ctr">
                    <a:lnL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5EA2"/>
                    </a:solidFill>
                  </a:tcPr>
                </a:tc>
              </a:tr>
              <a:tr h="3520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265EA2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ROI NET ANNÉE 1</a:t>
                      </a:r>
                      <a:endParaRPr lang="en-US" sz="11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016000" marR="1016000" marT="1016000" marB="1016000" anchor="ctr">
                    <a:lnL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5EA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1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016000" marR="1016000" marT="1016000" marB="1016000" anchor="ctr">
                    <a:lnL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5EA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1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016000" marR="1016000" marT="1016000" marB="1016000" anchor="ctr">
                    <a:lnL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5EA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265EA2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4 160 – 4 860 €</a:t>
                      </a:r>
                      <a:endParaRPr lang="en-US" sz="11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016000" marR="1016000" marT="1016000" marB="1016000" anchor="ctr">
                    <a:lnL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5EA2"/>
                    </a:solidFill>
                  </a:tcPr>
                </a:tc>
              </a:tr>
              <a:tr h="3520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265EA2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ROI NET ANNÉES SUIVANTES</a:t>
                      </a:r>
                      <a:endParaRPr lang="en-US" sz="11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016000" marR="1016000" marT="1016000" marB="1016000" anchor="ctr">
                    <a:lnL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5EA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1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016000" marR="1016000" marT="1016000" marB="1016000" anchor="ctr">
                    <a:lnL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5EA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1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016000" marR="1016000" marT="1016000" marB="1016000" anchor="ctr">
                    <a:lnL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5EA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265EA2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5 660 €/an</a:t>
                      </a:r>
                      <a:endParaRPr lang="en-US" sz="11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1016000" marR="1016000" marT="1016000" marB="1016000" anchor="ctr">
                    <a:lnL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5E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5EA2"/>
                    </a:solidFill>
                  </a:tcPr>
                </a:tc>
              </a:tr>
            </a:tbl>
          </a:graphicData>
        </a:graphic>
      </p:graphicFrame>
      <p:sp>
        <p:nvSpPr>
          <p:cNvPr id="7" name="Text 4"/>
          <p:cNvSpPr/>
          <p:nvPr/>
        </p:nvSpPr>
        <p:spPr>
          <a:xfrm>
            <a:off x="274320" y="4846320"/>
            <a:ext cx="8595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💡 Payback installation (800-1500 €) en moins de 3 mois sur l'économie lessive seule</a:t>
            </a:r>
            <a:endParaRPr lang="en-US" sz="10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77240"/>
            <a:ext cx="9144000" cy="64008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229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GAMMES PENTAIR — RECOMMANDATIONS PAR PROFIL DE LAVERIE</a:t>
            </a:r>
            <a:endParaRPr lang="en-US" sz="2100" dirty="0"/>
          </a:p>
        </p:txBody>
      </p:sp>
      <p:sp>
        <p:nvSpPr>
          <p:cNvPr id="5" name="Shape 3"/>
          <p:cNvSpPr/>
          <p:nvPr/>
        </p:nvSpPr>
        <p:spPr>
          <a:xfrm>
            <a:off x="274320" y="960120"/>
            <a:ext cx="2743200" cy="3931920"/>
          </a:xfrm>
          <a:prstGeom prst="rect">
            <a:avLst/>
          </a:prstGeom>
          <a:solidFill>
            <a:srgbClr val="F1ECE2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960120"/>
            <a:ext cx="2743200" cy="548640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7" name="Text 5"/>
          <p:cNvSpPr/>
          <p:nvPr/>
        </p:nvSpPr>
        <p:spPr>
          <a:xfrm>
            <a:off x="365760" y="978408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PETITE LAVERIE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65760" y="1280160"/>
            <a:ext cx="2560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4-7 machines, &lt;80 m²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65760" y="1627632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Modèle recommandé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365760" y="1847088"/>
            <a:ext cx="2560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Fleck 5600 SXT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365760" y="2240280"/>
            <a:ext cx="2560320" cy="36576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12" name="Text 10"/>
          <p:cNvSpPr/>
          <p:nvPr/>
        </p:nvSpPr>
        <p:spPr>
          <a:xfrm>
            <a:off x="365760" y="2331720"/>
            <a:ext cx="2560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Vanne haute perf., rég. volumétrique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Débit jusqu'à ~5 m³/h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Installation compacte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365760" y="3337560"/>
            <a:ext cx="2560320" cy="502920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14" name="Text 12"/>
          <p:cNvSpPr/>
          <p:nvPr/>
        </p:nvSpPr>
        <p:spPr>
          <a:xfrm>
            <a:off x="365760" y="3337560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Prix indicatif : ~600-900 € HT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65760" y="3931920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+ pose Lavandiers + SEL inclus contrat annuel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3200400" y="960120"/>
            <a:ext cx="2743200" cy="3931920"/>
          </a:xfrm>
          <a:prstGeom prst="rect">
            <a:avLst/>
          </a:prstGeom>
          <a:solidFill>
            <a:srgbClr val="F1ECE2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200400" y="960120"/>
            <a:ext cx="2743200" cy="548640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18" name="Text 16"/>
          <p:cNvSpPr/>
          <p:nvPr/>
        </p:nvSpPr>
        <p:spPr>
          <a:xfrm>
            <a:off x="3291840" y="978408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LAVERIE MOYENNE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3291840" y="1280160"/>
            <a:ext cx="2560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8-12 machines, 80-150 m²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3291840" y="1627632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Modèle recommandé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3291840" y="1847088"/>
            <a:ext cx="2560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Fleck 7700 / 9000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3291840" y="2240280"/>
            <a:ext cx="2560320" cy="36576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23" name="Text 21"/>
          <p:cNvSpPr/>
          <p:nvPr/>
        </p:nvSpPr>
        <p:spPr>
          <a:xfrm>
            <a:off x="3291840" y="2331720"/>
            <a:ext cx="2560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Laiton sans plomb, 5 cycles paramétrables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Système duplex disponible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Débit continu 24/7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3291840" y="3337560"/>
            <a:ext cx="2560320" cy="502920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25" name="Text 23"/>
          <p:cNvSpPr/>
          <p:nvPr/>
        </p:nvSpPr>
        <p:spPr>
          <a:xfrm>
            <a:off x="3291840" y="3337560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Prix indicatif : ~900-1 400 € HT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3291840" y="3931920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+ pose Lavandiers + SEL inclus contrat annuel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6126480" y="960120"/>
            <a:ext cx="2743200" cy="3931920"/>
          </a:xfrm>
          <a:prstGeom prst="rect">
            <a:avLst/>
          </a:prstGeom>
          <a:solidFill>
            <a:srgbClr val="F1ECE2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6126480" y="960120"/>
            <a:ext cx="2743200" cy="548640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29" name="Text 27"/>
          <p:cNvSpPr/>
          <p:nvPr/>
        </p:nvSpPr>
        <p:spPr>
          <a:xfrm>
            <a:off x="6217920" y="978408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GRANDE LAVERIE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6217920" y="1280160"/>
            <a:ext cx="2560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13+ machines, &gt;150 m²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6217920" y="1627632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Modèle recommandé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6217920" y="1847088"/>
            <a:ext cx="2560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Fleck 9500 / Everpure CES</a:t>
            </a:r>
            <a:endParaRPr lang="en-US" sz="1400" dirty="0"/>
          </a:p>
        </p:txBody>
      </p:sp>
      <p:sp>
        <p:nvSpPr>
          <p:cNvPr id="33" name="Shape 31"/>
          <p:cNvSpPr/>
          <p:nvPr/>
        </p:nvSpPr>
        <p:spPr>
          <a:xfrm>
            <a:off x="6217920" y="2240280"/>
            <a:ext cx="2560320" cy="36576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34" name="Text 32"/>
          <p:cNvSpPr/>
          <p:nvPr/>
        </p:nvSpPr>
        <p:spPr>
          <a:xfrm>
            <a:off x="6217920" y="2331720"/>
            <a:ext cx="2560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Grande capacité Ø ≤24''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Service ininterrompu (twin tanks)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Suivi connecté Pentair Pro App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6217920" y="3337560"/>
            <a:ext cx="2560320" cy="502920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36" name="Text 34"/>
          <p:cNvSpPr/>
          <p:nvPr/>
        </p:nvSpPr>
        <p:spPr>
          <a:xfrm>
            <a:off x="6217920" y="3337560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Prix indicatif : ~1 400-2 200 € HT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6217920" y="3931920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+ pose Lavandiers + SEL inclus contrat annuel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274320" y="4937760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Tarifs indicatifs distributeur non concessionnaire (source : actionplus-boutique.fr, mars 2026). Tarifs partenaire Pentair à confirmer.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77240"/>
            <a:ext cx="9144000" cy="64008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229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CE QUE NOUS PROPOSONS À PENTAIR</a:t>
            </a:r>
            <a:endParaRPr lang="en-US" sz="2100" dirty="0"/>
          </a:p>
        </p:txBody>
      </p:sp>
      <p:sp>
        <p:nvSpPr>
          <p:cNvPr id="5" name="Shape 3"/>
          <p:cNvSpPr/>
          <p:nvPr/>
        </p:nvSpPr>
        <p:spPr>
          <a:xfrm>
            <a:off x="274320" y="960120"/>
            <a:ext cx="4114800" cy="3977640"/>
          </a:xfrm>
          <a:prstGeom prst="rect">
            <a:avLst/>
          </a:prstGeom>
          <a:solidFill>
            <a:srgbClr val="265EA2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365760" y="1051560"/>
            <a:ext cx="3931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LAVANDIERS S'ENGAGE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11480" y="1463040"/>
            <a:ext cx="292608" cy="292608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8" name="Text 6"/>
          <p:cNvSpPr/>
          <p:nvPr/>
        </p:nvSpPr>
        <p:spPr>
          <a:xfrm>
            <a:off x="411480" y="146304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777240" y="1481328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Référencer Pentair comme fournisseur privilégié en traitement de l'eau pour nos sites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11480" y="2011680"/>
            <a:ext cx="292608" cy="292608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11" name="Text 9"/>
          <p:cNvSpPr/>
          <p:nvPr/>
        </p:nvSpPr>
        <p:spPr>
          <a:xfrm>
            <a:off x="411480" y="201168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2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777240" y="2029968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Installer une solution Pentair sur chaque site opéré ou repris dans notre réseau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11480" y="2560320"/>
            <a:ext cx="292608" cy="292608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14" name="Text 12"/>
          <p:cNvSpPr/>
          <p:nvPr/>
        </p:nvSpPr>
        <p:spPr>
          <a:xfrm>
            <a:off x="411480" y="256032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3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777240" y="2578608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Prescrire activement les gammes Pentair aux exploitants partenaires de notre réseau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11480" y="3108960"/>
            <a:ext cx="292608" cy="292608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17" name="Text 15"/>
          <p:cNvSpPr/>
          <p:nvPr/>
        </p:nvSpPr>
        <p:spPr>
          <a:xfrm>
            <a:off x="411480" y="310896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4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777240" y="3127248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Remonter les données terrain (dureté eau, économies, incidents) pour amélioration produit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11480" y="3657600"/>
            <a:ext cx="292608" cy="292608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20" name="Text 18"/>
          <p:cNvSpPr/>
          <p:nvPr/>
        </p:nvSpPr>
        <p:spPr>
          <a:xfrm>
            <a:off x="411480" y="365760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5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777240" y="3675888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Affichage Pentair visible sur chaque installation en site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11480" y="4206240"/>
            <a:ext cx="292608" cy="292608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23" name="Text 21"/>
          <p:cNvSpPr/>
          <p:nvPr/>
        </p:nvSpPr>
        <p:spPr>
          <a:xfrm>
            <a:off x="411480" y="420624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6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777240" y="4224528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Participation à des cas clients / témoignages à la demande de Pentair France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663440" y="960120"/>
            <a:ext cx="4206240" cy="3977640"/>
          </a:xfrm>
          <a:prstGeom prst="rect">
            <a:avLst/>
          </a:prstGeom>
          <a:solidFill>
            <a:srgbClr val="F1ECE2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663440" y="960120"/>
            <a:ext cx="4206240" cy="64008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27" name="Text 25"/>
          <p:cNvSpPr/>
          <p:nvPr/>
        </p:nvSpPr>
        <p:spPr>
          <a:xfrm>
            <a:off x="4754880" y="1051560"/>
            <a:ext cx="4023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CE QUE NOUS ATTENDONS DE PENTAIR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4754880" y="1463040"/>
            <a:ext cx="54864" cy="548640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29" name="Text 27"/>
          <p:cNvSpPr/>
          <p:nvPr/>
        </p:nvSpPr>
        <p:spPr>
          <a:xfrm>
            <a:off x="4892040" y="1481328"/>
            <a:ext cx="3840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💰 Tarifs partenaire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4892040" y="1719072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Conditions distributeur préférentiel sur gammes Fleck / Everpure — indexées sur volume progressif (50→200 sites/an)</a:t>
            </a:r>
            <a:endParaRPr lang="en-US" sz="950" dirty="0"/>
          </a:p>
        </p:txBody>
      </p:sp>
      <p:sp>
        <p:nvSpPr>
          <p:cNvPr id="31" name="Shape 29"/>
          <p:cNvSpPr/>
          <p:nvPr/>
        </p:nvSpPr>
        <p:spPr>
          <a:xfrm>
            <a:off x="4754880" y="2121408"/>
            <a:ext cx="54864" cy="548640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32" name="Text 30"/>
          <p:cNvSpPr/>
          <p:nvPr/>
        </p:nvSpPr>
        <p:spPr>
          <a:xfrm>
            <a:off x="4892040" y="2139696"/>
            <a:ext cx="3840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🛠️ Support technique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4892040" y="23774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Interlocuteur Pentair dédié pour dimensionnement, installation, SAV — réponse sous 48h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4754880" y="2779776"/>
            <a:ext cx="54864" cy="548640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35" name="Text 33"/>
          <p:cNvSpPr/>
          <p:nvPr/>
        </p:nvSpPr>
        <p:spPr>
          <a:xfrm>
            <a:off x="4892040" y="2798064"/>
            <a:ext cx="3840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🎓 Formation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4892040" y="3035808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Formation de nos techniciens à l'installation et la maintenance des systèmes Pentair (Pentair Academy)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4754880" y="3438144"/>
            <a:ext cx="54864" cy="548640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38" name="Text 36"/>
          <p:cNvSpPr/>
          <p:nvPr/>
        </p:nvSpPr>
        <p:spPr>
          <a:xfrm>
            <a:off x="4892040" y="3456432"/>
            <a:ext cx="3840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📣 Visibilité croisée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4892040" y="3694176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Mention Lavandiers comme partenaire laverie de référence Pentair France + localisateur partenaires</a:t>
            </a:r>
            <a:endParaRPr lang="en-US" sz="950" dirty="0"/>
          </a:p>
        </p:txBody>
      </p:sp>
      <p:sp>
        <p:nvSpPr>
          <p:cNvPr id="40" name="Shape 38"/>
          <p:cNvSpPr/>
          <p:nvPr/>
        </p:nvSpPr>
        <p:spPr>
          <a:xfrm>
            <a:off x="4754880" y="4096512"/>
            <a:ext cx="54864" cy="548640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41" name="Text 39"/>
          <p:cNvSpPr/>
          <p:nvPr/>
        </p:nvSpPr>
        <p:spPr>
          <a:xfrm>
            <a:off x="4892040" y="4114800"/>
            <a:ext cx="3840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🧰 Matériel démo</a:t>
            </a:r>
            <a:endParaRPr lang="en-US" sz="1100" dirty="0"/>
          </a:p>
        </p:txBody>
      </p:sp>
      <p:sp>
        <p:nvSpPr>
          <p:cNvPr id="42" name="Text 40"/>
          <p:cNvSpPr/>
          <p:nvPr/>
        </p:nvSpPr>
        <p:spPr>
          <a:xfrm>
            <a:off x="4892040" y="4352544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Accès à 1-2 unités de démonstration pour nos rendez-vous exploitants terrain</a:t>
            </a:r>
            <a:endParaRPr lang="en-US" sz="9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77240"/>
            <a:ext cx="9144000" cy="64008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229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ROADMAP PARTENARIAT — JALONS ET CONDITIONS DE SUCCÈS</a:t>
            </a:r>
            <a:endParaRPr lang="en-US" sz="2100" dirty="0"/>
          </a:p>
        </p:txBody>
      </p:sp>
      <p:sp>
        <p:nvSpPr>
          <p:cNvPr id="5" name="Shape 3"/>
          <p:cNvSpPr/>
          <p:nvPr/>
        </p:nvSpPr>
        <p:spPr>
          <a:xfrm>
            <a:off x="274320" y="960120"/>
            <a:ext cx="1993392" cy="3749040"/>
          </a:xfrm>
          <a:prstGeom prst="rect">
            <a:avLst/>
          </a:prstGeom>
          <a:solidFill>
            <a:srgbClr val="F1ECE2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960120"/>
            <a:ext cx="1993392" cy="64008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7" name="Shape 5"/>
          <p:cNvSpPr/>
          <p:nvPr/>
        </p:nvSpPr>
        <p:spPr>
          <a:xfrm>
            <a:off x="2267712" y="1993392"/>
            <a:ext cx="182880" cy="54864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8" name="Shape 6"/>
          <p:cNvSpPr/>
          <p:nvPr/>
        </p:nvSpPr>
        <p:spPr>
          <a:xfrm>
            <a:off x="950976" y="1078992"/>
            <a:ext cx="640080" cy="640080"/>
          </a:xfrm>
          <a:prstGeom prst="ellipse">
            <a:avLst/>
          </a:prstGeom>
          <a:solidFill>
            <a:srgbClr val="265EA2"/>
          </a:solidFill>
          <a:ln/>
        </p:spPr>
      </p:sp>
      <p:sp>
        <p:nvSpPr>
          <p:cNvPr id="9" name="Text 7"/>
          <p:cNvSpPr/>
          <p:nvPr/>
        </p:nvSpPr>
        <p:spPr>
          <a:xfrm>
            <a:off x="950976" y="1078992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01</a:t>
            </a:r>
            <a:endParaRPr lang="en-US" sz="1700" dirty="0"/>
          </a:p>
        </p:txBody>
      </p:sp>
      <p:sp>
        <p:nvSpPr>
          <p:cNvPr id="10" name="Shape 8"/>
          <p:cNvSpPr/>
          <p:nvPr/>
        </p:nvSpPr>
        <p:spPr>
          <a:xfrm>
            <a:off x="640080" y="1828800"/>
            <a:ext cx="1261872" cy="274320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" y="1828800"/>
            <a:ext cx="126187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J+15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365760" y="2176272"/>
            <a:ext cx="181051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1er contact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65760" y="2578608"/>
            <a:ext cx="1810512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Réunion Pentair France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→ Présentation Lavandiers, réseau IDF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→ Identification interlocuteur dédié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320040" y="3913632"/>
            <a:ext cx="1901952" cy="594360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15" name="Text 13"/>
          <p:cNvSpPr/>
          <p:nvPr/>
        </p:nvSpPr>
        <p:spPr>
          <a:xfrm>
            <a:off x="347472" y="3913632"/>
            <a:ext cx="1847088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KPI : Accord de principe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2450592" y="960120"/>
            <a:ext cx="1993392" cy="3749040"/>
          </a:xfrm>
          <a:prstGeom prst="rect">
            <a:avLst/>
          </a:prstGeom>
          <a:solidFill>
            <a:srgbClr val="F1ECE2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2450592" y="960120"/>
            <a:ext cx="1993392" cy="64008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18" name="Shape 16"/>
          <p:cNvSpPr/>
          <p:nvPr/>
        </p:nvSpPr>
        <p:spPr>
          <a:xfrm>
            <a:off x="4443984" y="1993392"/>
            <a:ext cx="182880" cy="54864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19" name="Shape 17"/>
          <p:cNvSpPr/>
          <p:nvPr/>
        </p:nvSpPr>
        <p:spPr>
          <a:xfrm>
            <a:off x="3127248" y="1078992"/>
            <a:ext cx="640080" cy="640080"/>
          </a:xfrm>
          <a:prstGeom prst="ellipse">
            <a:avLst/>
          </a:prstGeom>
          <a:solidFill>
            <a:srgbClr val="265EA2"/>
          </a:solidFill>
          <a:ln/>
        </p:spPr>
      </p:sp>
      <p:sp>
        <p:nvSpPr>
          <p:cNvPr id="20" name="Text 18"/>
          <p:cNvSpPr/>
          <p:nvPr/>
        </p:nvSpPr>
        <p:spPr>
          <a:xfrm>
            <a:off x="3127248" y="1078992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02</a:t>
            </a:r>
            <a:endParaRPr lang="en-US" sz="1700" dirty="0"/>
          </a:p>
        </p:txBody>
      </p:sp>
      <p:sp>
        <p:nvSpPr>
          <p:cNvPr id="21" name="Shape 19"/>
          <p:cNvSpPr/>
          <p:nvPr/>
        </p:nvSpPr>
        <p:spPr>
          <a:xfrm>
            <a:off x="2816352" y="1828800"/>
            <a:ext cx="1261872" cy="274320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22" name="Text 20"/>
          <p:cNvSpPr/>
          <p:nvPr/>
        </p:nvSpPr>
        <p:spPr>
          <a:xfrm>
            <a:off x="2816352" y="1828800"/>
            <a:ext cx="126187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J+30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2542032" y="2176272"/>
            <a:ext cx="181051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Audit pilote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2542032" y="2578608"/>
            <a:ext cx="1810512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Visite laverie Lavandiers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→ Mesure dureté eau locale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→ Dimensionnement Fleck adapté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2496312" y="3913632"/>
            <a:ext cx="1901952" cy="594360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26" name="Text 24"/>
          <p:cNvSpPr/>
          <p:nvPr/>
        </p:nvSpPr>
        <p:spPr>
          <a:xfrm>
            <a:off x="2523744" y="3913632"/>
            <a:ext cx="1847088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KPI : Cahier des charges validé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4626864" y="960120"/>
            <a:ext cx="1993392" cy="3749040"/>
          </a:xfrm>
          <a:prstGeom prst="rect">
            <a:avLst/>
          </a:prstGeom>
          <a:solidFill>
            <a:srgbClr val="F1ECE2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4626864" y="960120"/>
            <a:ext cx="1993392" cy="64008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29" name="Shape 27"/>
          <p:cNvSpPr/>
          <p:nvPr/>
        </p:nvSpPr>
        <p:spPr>
          <a:xfrm>
            <a:off x="6620256" y="1993392"/>
            <a:ext cx="182880" cy="54864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30" name="Shape 28"/>
          <p:cNvSpPr/>
          <p:nvPr/>
        </p:nvSpPr>
        <p:spPr>
          <a:xfrm>
            <a:off x="5303520" y="1078992"/>
            <a:ext cx="640080" cy="640080"/>
          </a:xfrm>
          <a:prstGeom prst="ellipse">
            <a:avLst/>
          </a:prstGeom>
          <a:solidFill>
            <a:srgbClr val="265EA2"/>
          </a:solidFill>
          <a:ln/>
        </p:spPr>
      </p:sp>
      <p:sp>
        <p:nvSpPr>
          <p:cNvPr id="31" name="Text 29"/>
          <p:cNvSpPr/>
          <p:nvPr/>
        </p:nvSpPr>
        <p:spPr>
          <a:xfrm>
            <a:off x="5303520" y="1078992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03</a:t>
            </a:r>
            <a:endParaRPr lang="en-US" sz="1700" dirty="0"/>
          </a:p>
        </p:txBody>
      </p:sp>
      <p:sp>
        <p:nvSpPr>
          <p:cNvPr id="32" name="Shape 30"/>
          <p:cNvSpPr/>
          <p:nvPr/>
        </p:nvSpPr>
        <p:spPr>
          <a:xfrm>
            <a:off x="4992624" y="1828800"/>
            <a:ext cx="1261872" cy="274320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33" name="Text 31"/>
          <p:cNvSpPr/>
          <p:nvPr/>
        </p:nvSpPr>
        <p:spPr>
          <a:xfrm>
            <a:off x="4992624" y="1828800"/>
            <a:ext cx="126187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J+60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4718304" y="2176272"/>
            <a:ext cx="181051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Installation pilote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4718304" y="2578608"/>
            <a:ext cx="1810512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1er système Pentair installé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→ Mesure avant/après (élec, lessive)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→ Formation technicien Lavandiers</a:t>
            </a:r>
            <a:endParaRPr lang="en-US" sz="950" dirty="0"/>
          </a:p>
        </p:txBody>
      </p:sp>
      <p:sp>
        <p:nvSpPr>
          <p:cNvPr id="36" name="Shape 34"/>
          <p:cNvSpPr/>
          <p:nvPr/>
        </p:nvSpPr>
        <p:spPr>
          <a:xfrm>
            <a:off x="4672584" y="3913632"/>
            <a:ext cx="1901952" cy="594360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37" name="Text 35"/>
          <p:cNvSpPr/>
          <p:nvPr/>
        </p:nvSpPr>
        <p:spPr>
          <a:xfrm>
            <a:off x="4700016" y="3913632"/>
            <a:ext cx="1847088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KPI : Données ROI documentées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6803136" y="960120"/>
            <a:ext cx="1993392" cy="3749040"/>
          </a:xfrm>
          <a:prstGeom prst="rect">
            <a:avLst/>
          </a:prstGeom>
          <a:solidFill>
            <a:srgbClr val="F1ECE2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39" name="Shape 37"/>
          <p:cNvSpPr/>
          <p:nvPr/>
        </p:nvSpPr>
        <p:spPr>
          <a:xfrm>
            <a:off x="6803136" y="960120"/>
            <a:ext cx="1993392" cy="64008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40" name="Shape 38"/>
          <p:cNvSpPr/>
          <p:nvPr/>
        </p:nvSpPr>
        <p:spPr>
          <a:xfrm>
            <a:off x="7479792" y="1078992"/>
            <a:ext cx="640080" cy="640080"/>
          </a:xfrm>
          <a:prstGeom prst="ellipse">
            <a:avLst/>
          </a:prstGeom>
          <a:solidFill>
            <a:srgbClr val="265EA2"/>
          </a:solidFill>
          <a:ln/>
        </p:spPr>
      </p:sp>
      <p:sp>
        <p:nvSpPr>
          <p:cNvPr id="41" name="Text 39"/>
          <p:cNvSpPr/>
          <p:nvPr/>
        </p:nvSpPr>
        <p:spPr>
          <a:xfrm>
            <a:off x="7479792" y="1078992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04</a:t>
            </a:r>
            <a:endParaRPr lang="en-US" sz="1700" dirty="0"/>
          </a:p>
        </p:txBody>
      </p:sp>
      <p:sp>
        <p:nvSpPr>
          <p:cNvPr id="42" name="Shape 40"/>
          <p:cNvSpPr/>
          <p:nvPr/>
        </p:nvSpPr>
        <p:spPr>
          <a:xfrm>
            <a:off x="7168896" y="1828800"/>
            <a:ext cx="1261872" cy="274320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43" name="Text 41"/>
          <p:cNvSpPr/>
          <p:nvPr/>
        </p:nvSpPr>
        <p:spPr>
          <a:xfrm>
            <a:off x="7168896" y="1828800"/>
            <a:ext cx="126187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J+90</a:t>
            </a:r>
            <a:endParaRPr lang="en-US" sz="1100" dirty="0"/>
          </a:p>
        </p:txBody>
      </p:sp>
      <p:sp>
        <p:nvSpPr>
          <p:cNvPr id="44" name="Text 42"/>
          <p:cNvSpPr/>
          <p:nvPr/>
        </p:nvSpPr>
        <p:spPr>
          <a:xfrm>
            <a:off x="6894576" y="2176272"/>
            <a:ext cx="181051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Accord commercial</a:t>
            </a:r>
            <a:endParaRPr lang="en-US" sz="1200" dirty="0"/>
          </a:p>
        </p:txBody>
      </p:sp>
      <p:sp>
        <p:nvSpPr>
          <p:cNvPr id="45" name="Text 43"/>
          <p:cNvSpPr/>
          <p:nvPr/>
        </p:nvSpPr>
        <p:spPr>
          <a:xfrm>
            <a:off x="6894576" y="2578608"/>
            <a:ext cx="1810512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Bilan résultats pilote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→ Signature accord-cadre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→ Conditions tarifaires partenaire</a:t>
            </a:r>
            <a:endParaRPr lang="en-US" sz="950" dirty="0"/>
          </a:p>
        </p:txBody>
      </p:sp>
      <p:sp>
        <p:nvSpPr>
          <p:cNvPr id="46" name="Shape 44"/>
          <p:cNvSpPr/>
          <p:nvPr/>
        </p:nvSpPr>
        <p:spPr>
          <a:xfrm>
            <a:off x="6848856" y="3913632"/>
            <a:ext cx="1901952" cy="594360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47" name="Text 45"/>
          <p:cNvSpPr/>
          <p:nvPr/>
        </p:nvSpPr>
        <p:spPr>
          <a:xfrm>
            <a:off x="6876288" y="3913632"/>
            <a:ext cx="1847088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KPI : Contrat signé + tarifs actés</a:t>
            </a:r>
            <a:endParaRPr lang="en-US" sz="900" dirty="0"/>
          </a:p>
        </p:txBody>
      </p:sp>
      <p:sp>
        <p:nvSpPr>
          <p:cNvPr id="48" name="Shape 46"/>
          <p:cNvSpPr/>
          <p:nvPr/>
        </p:nvSpPr>
        <p:spPr>
          <a:xfrm>
            <a:off x="274320" y="4773168"/>
            <a:ext cx="8595360" cy="36576"/>
          </a:xfrm>
          <a:prstGeom prst="rect">
            <a:avLst/>
          </a:prstGeom>
          <a:solidFill>
            <a:srgbClr val="265EA2"/>
          </a:solidFill>
          <a:ln/>
        </p:spPr>
      </p:sp>
      <p:sp>
        <p:nvSpPr>
          <p:cNvPr id="49" name="Text 47"/>
          <p:cNvSpPr/>
          <p:nvPr/>
        </p:nvSpPr>
        <p:spPr>
          <a:xfrm>
            <a:off x="274320" y="4846320"/>
            <a:ext cx="8595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65EA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Contact : Lavandiers – Groupe SBD  |  60 av. de la Motte-Picquet, 75015 Paris  |  contact@lavandiers.com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65EA2"/>
      </a:accent1>
      <a:accent2>
        <a:srgbClr val="E54E23"/>
      </a:accent2>
      <a:accent3>
        <a:srgbClr val="A5A5A5"/>
      </a:accent3>
      <a:accent4>
        <a:srgbClr val="E54E23"/>
      </a:accent4>
      <a:accent5>
        <a:srgbClr val="265EA2"/>
      </a:accent5>
      <a:accent6>
        <a:srgbClr val="70AD47"/>
      </a:accent6>
      <a:hlink>
        <a:srgbClr val="265EA2"/>
      </a:hlink>
      <a:folHlink>
        <a:srgbClr val="954F72"/>
      </a:folHlink>
    </a:clrScheme>
    <a:fontScheme name="Office">
      <a:majorFont>
        <a:latin typeface="Helvetica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Helvetica"/>
        <a:font script="Hebr" typeface="Helvetica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Helvetica"/>
        <a:font script="Uigh" typeface="Microsoft Uighur"/>
        <a:font script="Geor" typeface="Sylfaen"/>
        <a:font script="Armn" typeface="Helvetica"/>
        <a:font script="Bugi" typeface="Leelawadee UI"/>
        <a:font script="Bopo" typeface="Microsoft JhengHei"/>
        <a:font script="Java" typeface="Javanese Text"/>
        <a:font script="Lisu" typeface="Helvetica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Helvetica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Helvetica"/>
        <a:font script="Hebr" typeface="Helvetica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Helvetica"/>
        <a:font script="Uigh" typeface="Microsoft Uighur"/>
        <a:font script="Geor" typeface="Sylfaen"/>
        <a:font script="Armn" typeface="Helvetica"/>
        <a:font script="Bugi" typeface="Leelawadee UI"/>
        <a:font script="Bopo" typeface="Microsoft JhengHei"/>
        <a:font script="Java" typeface="Javanese Text"/>
        <a:font script="Lisu" typeface="Helvetica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Partenariat Lavandiers × Pentair — V2</dc:title>
  <dc:subject>PptxGenJS Presentation</dc:subject>
  <dc:creator>PptxGenJS</dc:creator>
  <cp:lastModifiedBy>PptxGenJS</cp:lastModifiedBy>
  <cp:revision>1</cp:revision>
  <dcterms:created xsi:type="dcterms:W3CDTF">2026-03-30T16:43:57Z</dcterms:created>
  <dcterms:modified xsi:type="dcterms:W3CDTF">2026-03-30T16:43:57Z</dcterms:modified>
</cp:coreProperties>
</file>